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96"/>
      </p:cViewPr>
      <p:guideLst>
        <p:guide orient="horz" pos="75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1" y="3"/>
            <a:ext cx="2950475" cy="4987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574A73C0-8E08-41C0-A102-7B5F45839C04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1" y="9442154"/>
            <a:ext cx="2950475" cy="49877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25BE7BF-74EF-47D6-A0C0-D85F5A6575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5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32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43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38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06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99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55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08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81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11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77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4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EC16F-8E3D-4208-A78A-84A894165379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895F-7DC1-45AE-9DB3-498D6533514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08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93124" y="199651"/>
            <a:ext cx="11299083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УСЛОВИЯ УЧАСТИЯ В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МЕРОПРИЯТИИ ДЛЯ МОЛОДЫХ СЕМЕЙ, В КОТОРЫХ ОДИН ИЗ ЧЛЕНОВ СЕМЬИ ЯВЛЯЕТСЯ (ЯВЛЯЛСЯ) УЧАСТНИКОМ СПЕЦИАЛЬНОЙ ВОЕННОЙ ОПЕРАЦИИ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3124" y="1002359"/>
            <a:ext cx="3720287" cy="194205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МОЛОДАЯ СЕМЬЯ</a:t>
            </a: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участником мероприятия «Молодая семья»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подтверждено достаточность денежных средств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(доходы) для оплаты части расчетной  стоимости жилья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имеет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постоянную регистраци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Краснодарского края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один из членов семьи является (являлся) участником специальной военной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93125" y="3112509"/>
            <a:ext cx="11272810" cy="34162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ПОРЯДОК ПОЛУЧЕНИЯ СОЦИАЛЬНОЙ ВЫПЛАТЫ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27173" y="888473"/>
            <a:ext cx="32202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26434" y="992960"/>
            <a:ext cx="3408447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РАЗМЕР СОЦИАЛЬНОЙ </a:t>
            </a:r>
            <a:r>
              <a:rPr lang="ru-RU" sz="105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ВЫПЛАТЫ</a:t>
            </a:r>
          </a:p>
          <a:p>
            <a:pPr indent="342900" algn="ctr">
              <a:spcAft>
                <a:spcPts val="0"/>
              </a:spcAft>
            </a:pPr>
            <a:endParaRPr lang="ru-RU" sz="105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sz="105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30 %</a:t>
            </a:r>
            <a:r>
              <a:rPr lang="ru-RU" sz="105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от расчетной стоимости жилья - для молодых семей, не имеющих детей</a:t>
            </a:r>
            <a:endParaRPr lang="en-US" sz="105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sz="105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35</a:t>
            </a: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расчетной стоимости жилья - для молодых семей, имеющих ребенка (детей</a:t>
            </a:r>
            <a:r>
              <a:rPr lang="ru-RU" sz="105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indent="342900" algn="ctr">
              <a:spcAft>
                <a:spcPts val="0"/>
              </a:spcAft>
            </a:pPr>
            <a:r>
              <a:rPr lang="ru-RU" sz="105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Пример: </a:t>
            </a:r>
            <a:r>
              <a:rPr lang="ru-RU" sz="105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семьи из 3 человек из                           г. Краснодара социальная выплата </a:t>
            </a:r>
            <a:endParaRPr lang="en-US" sz="1050" i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sz="105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= (</a:t>
            </a:r>
            <a:r>
              <a:rPr lang="en-US" sz="105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133150</a:t>
            </a:r>
            <a:r>
              <a:rPr lang="ru-RU" sz="105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05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руб.*18 кв. м.*3 чел.)*35%= </a:t>
            </a:r>
            <a:r>
              <a:rPr lang="en-US" sz="105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2 516 535 </a:t>
            </a:r>
            <a:r>
              <a:rPr lang="ru-RU" sz="105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</a:t>
            </a:r>
            <a:r>
              <a:rPr lang="ru-RU" sz="105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0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sz="1050" i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sz="1050" i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7042" y="985874"/>
            <a:ext cx="3838892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342900" algn="ctr"/>
            <a:r>
              <a:rPr lang="ru-RU" sz="105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ЦЕЛЕВОЕ ИСПОЛЬЗОВАНИЕ</a:t>
            </a:r>
          </a:p>
          <a:p>
            <a:pPr lvl="0" indent="342900" algn="ctr"/>
            <a:r>
              <a:rPr lang="ru-RU" sz="105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(на территории Краснодарского края)</a:t>
            </a:r>
            <a:endParaRPr lang="ru-RU" sz="1050" b="1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приобретение (строительство) жилья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первоначальный взнос по ипотечному (жилищному) кредиту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погашение ипотечного (жилищного) кредита, в том числе на рефинансирование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оплата договора участия (уступки прав требований) в долевом строительстве с использованием счета </a:t>
            </a:r>
            <a:r>
              <a:rPr lang="ru-RU" sz="105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эскроу</a:t>
            </a: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D5A0911-D667-4432-80E3-51BBA5325538}"/>
              </a:ext>
            </a:extLst>
          </p:cNvPr>
          <p:cNvSpPr/>
          <p:nvPr/>
        </p:nvSpPr>
        <p:spPr>
          <a:xfrm>
            <a:off x="3909391" y="3627683"/>
            <a:ext cx="4350354" cy="8925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шаг  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Молодая семья представляет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заявление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документы для получения свидетельства 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праве на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социальной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C54AA50-0C2B-41F3-8DFE-A48CE59B9C4C}"/>
              </a:ext>
            </a:extLst>
          </p:cNvPr>
          <p:cNvSpPr/>
          <p:nvPr/>
        </p:nvSpPr>
        <p:spPr>
          <a:xfrm>
            <a:off x="593124" y="3603633"/>
            <a:ext cx="3134049" cy="1492716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шаг 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Молодая семья обращается в органы местного самоуправления для включения 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участников.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формирует сводный список участников мероприятия и информирует молодую семью об участии в мероприятии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00F4CE0-DD5C-416D-928F-53E82FE3C578}"/>
              </a:ext>
            </a:extLst>
          </p:cNvPr>
          <p:cNvSpPr/>
          <p:nvPr/>
        </p:nvSpPr>
        <p:spPr>
          <a:xfrm>
            <a:off x="8399722" y="3627683"/>
            <a:ext cx="3466212" cy="12926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шаг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Молодая семья получает свидетельство в учреждении 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предъявляет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в течение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ПАО «Сбербанк» для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договора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банковского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 действия свидетельства не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мес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FB6F9BF8-2307-4852-ADC0-9A9F14480E41}"/>
              </a:ext>
            </a:extLst>
          </p:cNvPr>
          <p:cNvSpPr/>
          <p:nvPr/>
        </p:nvSpPr>
        <p:spPr>
          <a:xfrm>
            <a:off x="593124" y="5233217"/>
            <a:ext cx="7748999" cy="6924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шаг 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Молодая семья предоставляет в ПАО «Сбербанк» пакет документов по приобретенному (строящемуся) жилью, согласно целевого использования, для фо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рмирования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о перечислении социальной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выплаты. 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7D12634-3AEC-4039-B3D1-F4B3E677891A}"/>
              </a:ext>
            </a:extLst>
          </p:cNvPr>
          <p:cNvSpPr/>
          <p:nvPr/>
        </p:nvSpPr>
        <p:spPr>
          <a:xfrm>
            <a:off x="8399721" y="5102132"/>
            <a:ext cx="3492486" cy="10926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шаг  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«Сбербанк»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заявку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учреждение. Учреждение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перечисляет социальную выплату на банковский счет претендента </a:t>
            </a:r>
          </a:p>
        </p:txBody>
      </p:sp>
      <p:sp>
        <p:nvSpPr>
          <p:cNvPr id="22" name="Текст 4">
            <a:extLst>
              <a:ext uri="{FF2B5EF4-FFF2-40B4-BE49-F238E27FC236}">
                <a16:creationId xmlns:a16="http://schemas.microsoft.com/office/drawing/2014/main" xmlns="" id="{674426CC-B0DC-4E75-89B3-8A693BA706BC}"/>
              </a:ext>
            </a:extLst>
          </p:cNvPr>
          <p:cNvSpPr txBox="1">
            <a:spLocks/>
          </p:cNvSpPr>
          <p:nvPr/>
        </p:nvSpPr>
        <p:spPr>
          <a:xfrm>
            <a:off x="593124" y="6331607"/>
            <a:ext cx="11299083" cy="526393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ГКУ КК «Кубанский центр государственной поддержки населения и развития финансового рынка» </a:t>
            </a:r>
            <a:endParaRPr lang="en-US" sz="13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г. Краснодар, ул. Бабушкина, 166, телефон «горячей линии» 8 (861) </a:t>
            </a:r>
            <a:r>
              <a:rPr lang="ru-RU" sz="1300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251-78-25, 251-73-83; сайт: </a:t>
            </a:r>
            <a:r>
              <a:rPr lang="en-US" sz="1300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https://</a:t>
            </a:r>
            <a:r>
              <a:rPr lang="ru-RU" sz="13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кубцентр.рф</a:t>
            </a:r>
            <a:r>
              <a:rPr lang="en-US" sz="1300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/</a:t>
            </a:r>
            <a:endParaRPr lang="ru-RU" sz="13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11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303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Тема Office</vt:lpstr>
      <vt:lpstr>УЧАСТНИК - МОЛОДАЯ СЕМЬЯ  •  является участником мероприятия «Молодая семья» •  подтверждено достаточность денежных средств (доходы) для оплаты части расчетной  стоимости жилья •  имеет постоянную регистрацию на территории Краснодарского края •  один из членов семьи является (являлся) участником специальной военной операции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Самойленко Михаил Михайлович</dc:creator>
  <cp:lastModifiedBy>Ирина Геннадиевна Туник</cp:lastModifiedBy>
  <cp:revision>372</cp:revision>
  <cp:lastPrinted>2024-07-18T12:59:49Z</cp:lastPrinted>
  <dcterms:created xsi:type="dcterms:W3CDTF">2021-03-12T13:24:11Z</dcterms:created>
  <dcterms:modified xsi:type="dcterms:W3CDTF">2024-07-18T13:01:18Z</dcterms:modified>
</cp:coreProperties>
</file>