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77" r:id="rId1"/>
  </p:sldMasterIdLst>
  <p:sldIdLst>
    <p:sldId id="256" r:id="rId2"/>
    <p:sldId id="258" r:id="rId3"/>
    <p:sldId id="263" r:id="rId4"/>
    <p:sldId id="259" r:id="rId5"/>
    <p:sldId id="264" r:id="rId6"/>
    <p:sldId id="260" r:id="rId7"/>
    <p:sldId id="266" r:id="rId8"/>
    <p:sldId id="270" r:id="rId9"/>
    <p:sldId id="275" r:id="rId10"/>
    <p:sldId id="271" r:id="rId11"/>
  </p:sldIdLst>
  <p:sldSz cx="12192000" cy="6858000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A82C"/>
    <a:srgbClr val="CDC637"/>
    <a:srgbClr val="C6EDF6"/>
    <a:srgbClr val="7ED5EA"/>
    <a:srgbClr val="33BCDD"/>
    <a:srgbClr val="1A859E"/>
    <a:srgbClr val="1B8B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20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0395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3788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3191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2097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2733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2190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6898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90174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57795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6/3/2024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387059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33BCD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6/3/2024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09553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3913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532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4456404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518537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3988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4850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3939950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7079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6/3/2024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2234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78" r:id="rId1"/>
    <p:sldLayoutId id="2147484779" r:id="rId2"/>
    <p:sldLayoutId id="2147484780" r:id="rId3"/>
    <p:sldLayoutId id="2147484781" r:id="rId4"/>
    <p:sldLayoutId id="2147484782" r:id="rId5"/>
    <p:sldLayoutId id="2147484783" r:id="rId6"/>
    <p:sldLayoutId id="2147484784" r:id="rId7"/>
    <p:sldLayoutId id="2147484785" r:id="rId8"/>
    <p:sldLayoutId id="2147484786" r:id="rId9"/>
    <p:sldLayoutId id="2147484787" r:id="rId10"/>
    <p:sldLayoutId id="2147484788" r:id="rId11"/>
    <p:sldLayoutId id="2147484789" r:id="rId12"/>
    <p:sldLayoutId id="2147484790" r:id="rId13"/>
    <p:sldLayoutId id="2147484791" r:id="rId14"/>
    <p:sldLayoutId id="2147484792" r:id="rId15"/>
    <p:sldLayoutId id="2147484793" r:id="rId16"/>
    <p:sldLayoutId id="2147484794" r:id="rId17"/>
    <p:sldLayoutId id="2147484795" r:id="rId18"/>
    <p:sldLayoutId id="2147484796" r:id="rId1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7428" cy="68549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632459" y="341376"/>
            <a:ext cx="4789932" cy="17114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968038" y="2930647"/>
            <a:ext cx="8709361" cy="12080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b="1" spc="75" dirty="0">
                <a:solidFill>
                  <a:srgbClr val="FFC000"/>
                </a:solidFill>
                <a:latin typeface="Trebuchet MS"/>
                <a:cs typeface="Trebuchet MS"/>
              </a:rPr>
              <a:t>Краевая</a:t>
            </a:r>
            <a:r>
              <a:rPr sz="3800" b="1" spc="-125" dirty="0">
                <a:solidFill>
                  <a:srgbClr val="FFC000"/>
                </a:solidFill>
                <a:latin typeface="Trebuchet MS"/>
                <a:cs typeface="Trebuchet MS"/>
              </a:rPr>
              <a:t> </a:t>
            </a:r>
            <a:r>
              <a:rPr lang="ru-RU" sz="3800" b="1" spc="-125" dirty="0" smtClean="0">
                <a:solidFill>
                  <a:srgbClr val="FFC000"/>
                </a:solidFill>
                <a:latin typeface="Trebuchet MS"/>
                <a:cs typeface="Trebuchet MS"/>
              </a:rPr>
              <a:t>государственная </a:t>
            </a:r>
            <a:r>
              <a:rPr sz="3800" b="1" spc="105" dirty="0" smtClean="0">
                <a:solidFill>
                  <a:srgbClr val="FFC000"/>
                </a:solidFill>
                <a:latin typeface="Trebuchet MS"/>
                <a:cs typeface="Trebuchet MS"/>
              </a:rPr>
              <a:t>программа</a:t>
            </a:r>
            <a:endParaRPr sz="38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3800" b="1" spc="190" dirty="0">
                <a:solidFill>
                  <a:srgbClr val="FFC000"/>
                </a:solidFill>
                <a:latin typeface="Trebuchet MS"/>
                <a:cs typeface="Trebuchet MS"/>
              </a:rPr>
              <a:t>«НАКОПИТЕЛЬНАЯ</a:t>
            </a:r>
            <a:r>
              <a:rPr sz="3800" b="1" spc="-190" dirty="0">
                <a:solidFill>
                  <a:srgbClr val="FFC000"/>
                </a:solidFill>
                <a:latin typeface="Trebuchet MS"/>
                <a:cs typeface="Trebuchet MS"/>
              </a:rPr>
              <a:t> </a:t>
            </a:r>
            <a:r>
              <a:rPr sz="3800" b="1" spc="145" dirty="0">
                <a:solidFill>
                  <a:srgbClr val="FFC000"/>
                </a:solidFill>
                <a:latin typeface="Trebuchet MS"/>
                <a:cs typeface="Trebuchet MS"/>
              </a:rPr>
              <a:t>ИПОТЕКА»</a:t>
            </a:r>
            <a:endParaRPr sz="3800" dirty="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7428" cy="68549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633222" y="342900"/>
            <a:ext cx="4789932" cy="17114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1760829"/>
            <a:ext cx="12169914" cy="12309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898410" y="2219566"/>
            <a:ext cx="1046861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 algn="ctr"/>
            <a:r>
              <a:rPr lang="ru-RU" sz="3200" b="1" spc="20" dirty="0">
                <a:solidFill>
                  <a:prstClr val="black"/>
                </a:solidFill>
                <a:latin typeface="Arial"/>
                <a:cs typeface="Arial"/>
              </a:rPr>
              <a:t>Реализуется в 2 этапа</a:t>
            </a:r>
            <a:r>
              <a:rPr lang="ru-RU" sz="3200" b="1" spc="20" dirty="0" smtClean="0">
                <a:solidFill>
                  <a:prstClr val="black"/>
                </a:solidFill>
                <a:latin typeface="Arial"/>
                <a:cs typeface="Arial"/>
              </a:rPr>
              <a:t>:</a:t>
            </a:r>
            <a:endParaRPr lang="ru-RU" sz="3200" b="1" spc="2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33780" y="4753978"/>
            <a:ext cx="4777220" cy="17091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02945" marR="5080" indent="-690880">
              <a:lnSpc>
                <a:spcPct val="106400"/>
              </a:lnSpc>
              <a:spcBef>
                <a:spcPts val="100"/>
              </a:spcBef>
              <a:tabLst>
                <a:tab pos="702945" algn="l"/>
              </a:tabLst>
            </a:pPr>
            <a:r>
              <a:rPr sz="2600" b="1" spc="-10" dirty="0" smtClean="0">
                <a:solidFill>
                  <a:srgbClr val="33BCDD"/>
                </a:solidFill>
                <a:latin typeface="Arial"/>
                <a:cs typeface="Arial"/>
              </a:rPr>
              <a:t>02.	</a:t>
            </a:r>
            <a:r>
              <a:rPr lang="ru-RU" sz="2600" spc="60" dirty="0" smtClean="0">
                <a:latin typeface="Arial"/>
                <a:cs typeface="Arial"/>
              </a:rPr>
              <a:t>Покупка либо строительство жилья или</a:t>
            </a:r>
            <a:r>
              <a:rPr lang="ru-RU" sz="2600" dirty="0">
                <a:latin typeface="Arial"/>
                <a:cs typeface="Arial"/>
              </a:rPr>
              <a:t> </a:t>
            </a:r>
            <a:r>
              <a:rPr lang="ru-RU" sz="2600" spc="30" dirty="0" smtClean="0">
                <a:latin typeface="Arial"/>
                <a:cs typeface="Arial"/>
              </a:rPr>
              <a:t>п</a:t>
            </a:r>
            <a:r>
              <a:rPr sz="2600" spc="30" dirty="0" smtClean="0">
                <a:latin typeface="Arial"/>
                <a:cs typeface="Arial"/>
              </a:rPr>
              <a:t>олучение</a:t>
            </a:r>
            <a:r>
              <a:rPr lang="ru-RU" sz="2600" spc="-160" dirty="0">
                <a:latin typeface="Arial"/>
                <a:cs typeface="Arial"/>
              </a:rPr>
              <a:t> </a:t>
            </a:r>
            <a:r>
              <a:rPr sz="2600" spc="70" dirty="0" smtClean="0">
                <a:latin typeface="Arial"/>
                <a:cs typeface="Arial"/>
              </a:rPr>
              <a:t>ипотечного</a:t>
            </a:r>
            <a:r>
              <a:rPr lang="ru-RU" sz="2600" spc="70" dirty="0">
                <a:latin typeface="Arial"/>
                <a:cs typeface="Arial"/>
              </a:rPr>
              <a:t> </a:t>
            </a:r>
            <a:r>
              <a:rPr sz="2600" spc="60" dirty="0" smtClean="0">
                <a:latin typeface="Arial"/>
                <a:cs typeface="Arial"/>
              </a:rPr>
              <a:t>кредита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2764" y="4753978"/>
            <a:ext cx="5694236" cy="1285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1520" marR="5080" indent="-719455">
              <a:lnSpc>
                <a:spcPct val="106400"/>
              </a:lnSpc>
              <a:spcBef>
                <a:spcPts val="100"/>
              </a:spcBef>
              <a:tabLst>
                <a:tab pos="730885" algn="l"/>
              </a:tabLst>
            </a:pPr>
            <a:r>
              <a:rPr sz="2600" b="1" spc="-10" dirty="0">
                <a:solidFill>
                  <a:srgbClr val="33BCDD"/>
                </a:solidFill>
                <a:latin typeface="Arial"/>
                <a:cs typeface="Arial"/>
              </a:rPr>
              <a:t>01.	</a:t>
            </a:r>
            <a:r>
              <a:rPr sz="2600" spc="45" dirty="0">
                <a:latin typeface="Arial"/>
                <a:cs typeface="Arial"/>
              </a:rPr>
              <a:t>Накопление</a:t>
            </a:r>
            <a:r>
              <a:rPr sz="2600" spc="-165" dirty="0">
                <a:latin typeface="Arial"/>
                <a:cs typeface="Arial"/>
              </a:rPr>
              <a:t> </a:t>
            </a:r>
            <a:r>
              <a:rPr lang="ru-RU" sz="2600" spc="45" dirty="0" smtClean="0">
                <a:latin typeface="Arial"/>
                <a:cs typeface="Arial"/>
              </a:rPr>
              <a:t>средств на вкладе с господдержкой </a:t>
            </a:r>
            <a:r>
              <a:rPr lang="ru-RU" sz="2600" spc="30" dirty="0" smtClean="0">
                <a:latin typeface="Arial"/>
                <a:cs typeface="Arial"/>
              </a:rPr>
              <a:t>в виде социальных выплат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797800" y="4331741"/>
            <a:ext cx="533400" cy="351155"/>
          </a:xfrm>
          <a:custGeom>
            <a:avLst/>
            <a:gdLst/>
            <a:ahLst/>
            <a:cxnLst/>
            <a:rect l="l" t="t" r="r" b="b"/>
            <a:pathLst>
              <a:path w="533400" h="351154">
                <a:moveTo>
                  <a:pt x="533400" y="0"/>
                </a:moveTo>
                <a:lnTo>
                  <a:pt x="533400" y="350837"/>
                </a:lnTo>
                <a:lnTo>
                  <a:pt x="0" y="350837"/>
                </a:lnTo>
                <a:lnTo>
                  <a:pt x="0" y="0"/>
                </a:lnTo>
              </a:path>
            </a:pathLst>
          </a:custGeom>
          <a:ln w="2540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7759700" y="4072978"/>
            <a:ext cx="609600" cy="283210"/>
          </a:xfrm>
          <a:custGeom>
            <a:avLst/>
            <a:gdLst/>
            <a:ahLst/>
            <a:cxnLst/>
            <a:rect l="l" t="t" r="r" b="b"/>
            <a:pathLst>
              <a:path w="609600" h="283210">
                <a:moveTo>
                  <a:pt x="0" y="282676"/>
                </a:moveTo>
                <a:lnTo>
                  <a:pt x="304800" y="81419"/>
                </a:lnTo>
                <a:lnTo>
                  <a:pt x="609600" y="282676"/>
                </a:lnTo>
                <a:lnTo>
                  <a:pt x="609600" y="201231"/>
                </a:lnTo>
                <a:lnTo>
                  <a:pt x="304800" y="0"/>
                </a:lnTo>
                <a:lnTo>
                  <a:pt x="0" y="201231"/>
                </a:lnTo>
                <a:lnTo>
                  <a:pt x="0" y="282676"/>
                </a:lnTo>
                <a:close/>
              </a:path>
            </a:pathLst>
          </a:custGeom>
          <a:ln w="2540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8089900" y="4466678"/>
            <a:ext cx="139700" cy="215900"/>
          </a:xfrm>
          <a:custGeom>
            <a:avLst/>
            <a:gdLst/>
            <a:ahLst/>
            <a:cxnLst/>
            <a:rect l="l" t="t" r="r" b="b"/>
            <a:pathLst>
              <a:path w="139700" h="215900">
                <a:moveTo>
                  <a:pt x="139700" y="0"/>
                </a:moveTo>
                <a:lnTo>
                  <a:pt x="0" y="0"/>
                </a:lnTo>
                <a:lnTo>
                  <a:pt x="0" y="215900"/>
                </a:lnTo>
                <a:lnTo>
                  <a:pt x="139700" y="215900"/>
                </a:lnTo>
                <a:lnTo>
                  <a:pt x="139700" y="0"/>
                </a:lnTo>
                <a:close/>
              </a:path>
            </a:pathLst>
          </a:custGeom>
          <a:ln w="2540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7899400" y="4352378"/>
            <a:ext cx="101600" cy="10160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101600" y="0"/>
                </a:moveTo>
                <a:lnTo>
                  <a:pt x="0" y="0"/>
                </a:lnTo>
                <a:lnTo>
                  <a:pt x="0" y="101600"/>
                </a:lnTo>
                <a:lnTo>
                  <a:pt x="101600" y="101600"/>
                </a:lnTo>
                <a:lnTo>
                  <a:pt x="101600" y="0"/>
                </a:lnTo>
                <a:close/>
              </a:path>
            </a:pathLst>
          </a:custGeom>
          <a:ln w="2540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2093379" y="3922115"/>
            <a:ext cx="63500" cy="88900"/>
          </a:xfrm>
          <a:custGeom>
            <a:avLst/>
            <a:gdLst/>
            <a:ahLst/>
            <a:cxnLst/>
            <a:rect l="l" t="t" r="r" b="b"/>
            <a:pathLst>
              <a:path w="63500" h="88900">
                <a:moveTo>
                  <a:pt x="0" y="50800"/>
                </a:moveTo>
                <a:lnTo>
                  <a:pt x="0" y="0"/>
                </a:lnTo>
                <a:lnTo>
                  <a:pt x="63500" y="0"/>
                </a:lnTo>
                <a:lnTo>
                  <a:pt x="63500" y="88900"/>
                </a:lnTo>
              </a:path>
            </a:pathLst>
          </a:custGeom>
          <a:ln w="2540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2209800" y="4195762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-12700" y="12700"/>
                </a:moveTo>
                <a:lnTo>
                  <a:pt x="12700" y="12700"/>
                </a:lnTo>
              </a:path>
            </a:pathLst>
          </a:custGeom>
          <a:ln w="2540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2209800" y="4244251"/>
            <a:ext cx="0" cy="265430"/>
          </a:xfrm>
          <a:custGeom>
            <a:avLst/>
            <a:gdLst/>
            <a:ahLst/>
            <a:cxnLst/>
            <a:rect l="l" t="t" r="r" b="b"/>
            <a:pathLst>
              <a:path h="265429">
                <a:moveTo>
                  <a:pt x="0" y="0"/>
                </a:moveTo>
                <a:lnTo>
                  <a:pt x="0" y="265404"/>
                </a:lnTo>
              </a:path>
            </a:pathLst>
          </a:custGeom>
          <a:ln w="25400">
            <a:solidFill>
              <a:srgbClr val="33BCDD"/>
            </a:solidFill>
            <a:prstDash val="sys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2184400" y="4521200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5400" y="0"/>
                </a:moveTo>
                <a:lnTo>
                  <a:pt x="25400" y="25400"/>
                </a:lnTo>
                <a:lnTo>
                  <a:pt x="0" y="25400"/>
                </a:lnTo>
              </a:path>
            </a:pathLst>
          </a:custGeom>
          <a:ln w="2540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1714500" y="4546600"/>
            <a:ext cx="444500" cy="0"/>
          </a:xfrm>
          <a:custGeom>
            <a:avLst/>
            <a:gdLst/>
            <a:ahLst/>
            <a:cxnLst/>
            <a:rect l="l" t="t" r="r" b="b"/>
            <a:pathLst>
              <a:path w="444500">
                <a:moveTo>
                  <a:pt x="44450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33BCDD"/>
            </a:solidFill>
            <a:prstDash val="sys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1676400" y="4521200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5400" y="25400"/>
                </a:moveTo>
                <a:lnTo>
                  <a:pt x="0" y="25400"/>
                </a:lnTo>
                <a:lnTo>
                  <a:pt x="0" y="0"/>
                </a:lnTo>
              </a:path>
            </a:pathLst>
          </a:custGeom>
          <a:ln w="2540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1676400" y="4195762"/>
            <a:ext cx="0" cy="302895"/>
          </a:xfrm>
          <a:custGeom>
            <a:avLst/>
            <a:gdLst/>
            <a:ahLst/>
            <a:cxnLst/>
            <a:rect l="l" t="t" r="r" b="b"/>
            <a:pathLst>
              <a:path h="302895">
                <a:moveTo>
                  <a:pt x="0" y="0"/>
                </a:moveTo>
                <a:lnTo>
                  <a:pt x="0" y="302361"/>
                </a:lnTo>
              </a:path>
            </a:pathLst>
          </a:custGeom>
          <a:ln w="25400">
            <a:solidFill>
              <a:srgbClr val="33BCDD"/>
            </a:solidFill>
            <a:prstDash val="sys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1638300" y="3937000"/>
            <a:ext cx="609600" cy="283210"/>
          </a:xfrm>
          <a:custGeom>
            <a:avLst/>
            <a:gdLst/>
            <a:ahLst/>
            <a:cxnLst/>
            <a:rect l="l" t="t" r="r" b="b"/>
            <a:pathLst>
              <a:path w="609600" h="283210">
                <a:moveTo>
                  <a:pt x="0" y="282676"/>
                </a:moveTo>
                <a:lnTo>
                  <a:pt x="304800" y="81419"/>
                </a:lnTo>
                <a:lnTo>
                  <a:pt x="609600" y="282676"/>
                </a:lnTo>
                <a:lnTo>
                  <a:pt x="609600" y="201231"/>
                </a:lnTo>
                <a:lnTo>
                  <a:pt x="304800" y="0"/>
                </a:lnTo>
                <a:lnTo>
                  <a:pt x="0" y="201231"/>
                </a:lnTo>
                <a:lnTo>
                  <a:pt x="0" y="282676"/>
                </a:lnTo>
                <a:close/>
              </a:path>
            </a:pathLst>
          </a:custGeom>
          <a:ln w="2540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TextBox 19"/>
          <p:cNvSpPr txBox="1"/>
          <p:nvPr/>
        </p:nvSpPr>
        <p:spPr>
          <a:xfrm>
            <a:off x="365721" y="582055"/>
            <a:ext cx="1127760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rgbClr val="33BCDD"/>
                  </a:solidFill>
                  <a:prstDash val="solid"/>
                </a:ln>
                <a:solidFill>
                  <a:srgbClr val="33BCDD"/>
                </a:solidFill>
              </a:rPr>
              <a:t>Программа «Накопительная ипотека»</a:t>
            </a:r>
            <a:endParaRPr lang="ru-RU" sz="3200" b="1" dirty="0">
              <a:ln w="10541" cmpd="sng">
                <a:solidFill>
                  <a:srgbClr val="33BCDD"/>
                </a:solidFill>
                <a:prstDash val="solid"/>
              </a:ln>
              <a:solidFill>
                <a:srgbClr val="33BCD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1970938"/>
            <a:ext cx="12189460" cy="1686662"/>
          </a:xfrm>
          <a:custGeom>
            <a:avLst/>
            <a:gdLst/>
            <a:ahLst/>
            <a:cxnLst/>
            <a:rect l="l" t="t" r="r" b="b"/>
            <a:pathLst>
              <a:path w="12189460" h="1904364">
                <a:moveTo>
                  <a:pt x="0" y="1903983"/>
                </a:moveTo>
                <a:lnTo>
                  <a:pt x="12188952" y="1903983"/>
                </a:lnTo>
                <a:lnTo>
                  <a:pt x="12188952" y="0"/>
                </a:lnTo>
                <a:lnTo>
                  <a:pt x="0" y="0"/>
                </a:lnTo>
                <a:lnTo>
                  <a:pt x="0" y="1903983"/>
                </a:lnTo>
                <a:close/>
              </a:path>
            </a:pathLst>
          </a:custGeom>
          <a:solidFill>
            <a:srgbClr val="33BC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5334000" y="2046564"/>
            <a:ext cx="2436153" cy="141000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905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905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905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sz="905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0600" y="5229725"/>
            <a:ext cx="6918026" cy="50141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2520950" algn="l"/>
              </a:tabLst>
            </a:pPr>
            <a:r>
              <a:rPr lang="ru-RU" sz="3150" b="1" spc="40" dirty="0" smtClean="0">
                <a:solidFill>
                  <a:srgbClr val="C00000"/>
                </a:solidFill>
                <a:latin typeface="Arial Black" panose="020B0A04020102020204" pitchFamily="34" charset="0"/>
                <a:cs typeface="Arial"/>
              </a:rPr>
              <a:t>3</a:t>
            </a:r>
            <a:r>
              <a:rPr sz="3150" b="1" spc="40" dirty="0" smtClean="0">
                <a:solidFill>
                  <a:srgbClr val="C00000"/>
                </a:solidFill>
                <a:latin typeface="Arial Black" panose="020B0A04020102020204" pitchFamily="34" charset="0"/>
                <a:cs typeface="Arial"/>
              </a:rPr>
              <a:t> </a:t>
            </a:r>
            <a:r>
              <a:rPr sz="3150" b="1" spc="1420" dirty="0" smtClean="0">
                <a:solidFill>
                  <a:srgbClr val="C00000"/>
                </a:solidFill>
                <a:latin typeface="Arial Black" panose="020B0A04020102020204" pitchFamily="34" charset="0"/>
                <a:cs typeface="Arial"/>
              </a:rPr>
              <a:t>00</a:t>
            </a:r>
            <a:r>
              <a:rPr lang="ru-RU" sz="3150" b="1" spc="1420" dirty="0" smtClean="0">
                <a:solidFill>
                  <a:srgbClr val="C00000"/>
                </a:solidFill>
                <a:latin typeface="Arial Black" panose="020B0A04020102020204" pitchFamily="34" charset="0"/>
                <a:cs typeface="Arial"/>
              </a:rPr>
              <a:t>0₽    </a:t>
            </a:r>
            <a:r>
              <a:rPr lang="ru-RU" sz="3150" b="1" spc="670" dirty="0" smtClean="0">
                <a:solidFill>
                  <a:srgbClr val="C00000"/>
                </a:solidFill>
                <a:latin typeface="Arial Black" panose="020B0A04020102020204" pitchFamily="34" charset="0"/>
                <a:cs typeface="Arial"/>
              </a:rPr>
              <a:t>10 </a:t>
            </a:r>
            <a:r>
              <a:rPr sz="3150" b="1" spc="-40" dirty="0" smtClean="0">
                <a:solidFill>
                  <a:srgbClr val="C00000"/>
                </a:solidFill>
                <a:latin typeface="Arial Black" panose="020B0A04020102020204" pitchFamily="34" charset="0"/>
                <a:cs typeface="Arial"/>
              </a:rPr>
              <a:t> </a:t>
            </a:r>
            <a:r>
              <a:rPr sz="3150" b="1" spc="1420" dirty="0" smtClean="0">
                <a:solidFill>
                  <a:srgbClr val="C00000"/>
                </a:solidFill>
                <a:latin typeface="Arial Black" panose="020B0A04020102020204" pitchFamily="34" charset="0"/>
                <a:cs typeface="Arial"/>
              </a:rPr>
              <a:t>000</a:t>
            </a:r>
            <a:r>
              <a:rPr lang="ru-RU" sz="3150" b="1" spc="1420" dirty="0" smtClean="0">
                <a:solidFill>
                  <a:srgbClr val="C00000"/>
                </a:solidFill>
                <a:latin typeface="Arial Black" panose="020B0A04020102020204" pitchFamily="34" charset="0"/>
                <a:cs typeface="Arial"/>
              </a:rPr>
              <a:t>₽</a:t>
            </a:r>
            <a:endParaRPr sz="3150" b="1" dirty="0">
              <a:solidFill>
                <a:srgbClr val="C00000"/>
              </a:solidFill>
              <a:latin typeface="Arial Black" panose="020B0A04020102020204" pitchFamily="34" charset="0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90600" y="2389885"/>
            <a:ext cx="3462864" cy="84959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indent="12065">
              <a:lnSpc>
                <a:spcPts val="3220"/>
              </a:lnSpc>
              <a:spcBef>
                <a:spcPts val="125"/>
              </a:spcBef>
            </a:pPr>
            <a:r>
              <a:rPr sz="2600" spc="25" dirty="0">
                <a:latin typeface="Arial"/>
                <a:cs typeface="Arial"/>
              </a:rPr>
              <a:t>Социальная </a:t>
            </a:r>
            <a:r>
              <a:rPr sz="2600" spc="60" dirty="0">
                <a:latin typeface="Arial"/>
                <a:cs typeface="Arial"/>
              </a:rPr>
              <a:t>выплата </a:t>
            </a:r>
            <a:endParaRPr lang="ru-RU" sz="2600" spc="60" dirty="0" smtClean="0">
              <a:latin typeface="Arial"/>
              <a:cs typeface="Arial"/>
            </a:endParaRPr>
          </a:p>
          <a:p>
            <a:pPr marL="12700" marR="5080" indent="12065" algn="r">
              <a:lnSpc>
                <a:spcPts val="3220"/>
              </a:lnSpc>
              <a:spcBef>
                <a:spcPts val="125"/>
              </a:spcBef>
            </a:pPr>
            <a:r>
              <a:rPr sz="2600" spc="30" dirty="0" smtClean="0">
                <a:latin typeface="Arial"/>
                <a:cs typeface="Arial"/>
              </a:rPr>
              <a:t>составляет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988562" y="4270697"/>
            <a:ext cx="3352800" cy="6824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20900"/>
              </a:lnSpc>
              <a:spcBef>
                <a:spcPts val="95"/>
              </a:spcBef>
            </a:pPr>
            <a:r>
              <a:rPr lang="ru-RU" spc="35" dirty="0" smtClean="0">
                <a:latin typeface="Arial"/>
                <a:cs typeface="Arial"/>
              </a:rPr>
              <a:t>Максимальный е</a:t>
            </a:r>
            <a:r>
              <a:rPr spc="35" dirty="0" smtClean="0">
                <a:latin typeface="Arial"/>
                <a:cs typeface="Arial"/>
              </a:rPr>
              <a:t>жемесячный</a:t>
            </a:r>
            <a:r>
              <a:rPr spc="-114" dirty="0" smtClean="0">
                <a:latin typeface="Arial"/>
                <a:cs typeface="Arial"/>
              </a:rPr>
              <a:t> </a:t>
            </a:r>
            <a:r>
              <a:rPr spc="30" dirty="0" smtClean="0">
                <a:latin typeface="Arial"/>
                <a:cs typeface="Arial"/>
              </a:rPr>
              <a:t>взнос</a:t>
            </a:r>
            <a:r>
              <a:rPr lang="ru-RU" spc="30" dirty="0" smtClean="0">
                <a:latin typeface="Arial"/>
                <a:cs typeface="Arial"/>
              </a:rPr>
              <a:t> на вклад</a:t>
            </a:r>
            <a:endParaRPr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0330" y="4264286"/>
            <a:ext cx="3326637" cy="6953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20900"/>
              </a:lnSpc>
              <a:spcBef>
                <a:spcPts val="95"/>
              </a:spcBef>
            </a:pPr>
            <a:r>
              <a:rPr lang="ru-RU" spc="35" dirty="0" smtClean="0">
                <a:latin typeface="Arial"/>
                <a:cs typeface="Arial"/>
              </a:rPr>
              <a:t>Минимальный ежемесячный</a:t>
            </a:r>
          </a:p>
          <a:p>
            <a:pPr marL="12700" marR="5080" algn="ctr">
              <a:lnSpc>
                <a:spcPct val="120900"/>
              </a:lnSpc>
              <a:spcBef>
                <a:spcPts val="95"/>
              </a:spcBef>
            </a:pPr>
            <a:r>
              <a:rPr lang="ru-RU" spc="35" dirty="0" smtClean="0">
                <a:latin typeface="Arial"/>
                <a:cs typeface="Arial"/>
              </a:rPr>
              <a:t>взнос на вклад</a:t>
            </a:r>
            <a:endParaRPr dirty="0"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3336" y="623714"/>
            <a:ext cx="1088812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600" b="1">
                <a:ln w="10541" cmpd="sng">
                  <a:solidFill>
                    <a:srgbClr val="33BCDD"/>
                  </a:solidFill>
                  <a:prstDash val="solid"/>
                </a:ln>
                <a:solidFill>
                  <a:srgbClr val="33BCDD"/>
                </a:solidFill>
              </a:defRPr>
            </a:lvl1pPr>
          </a:lstStyle>
          <a:p>
            <a:pPr algn="ctr"/>
            <a:r>
              <a:rPr lang="ru-RU" sz="3200" dirty="0" smtClean="0"/>
              <a:t> Размер социальной выплаты</a:t>
            </a:r>
            <a:endParaRPr lang="ru-RU" sz="3200" dirty="0"/>
          </a:p>
        </p:txBody>
      </p:sp>
      <p:sp>
        <p:nvSpPr>
          <p:cNvPr id="18" name="object 6"/>
          <p:cNvSpPr txBox="1"/>
          <p:nvPr/>
        </p:nvSpPr>
        <p:spPr>
          <a:xfrm>
            <a:off x="423336" y="6147028"/>
            <a:ext cx="11695512" cy="31675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520950" algn="l"/>
              </a:tabLst>
            </a:pPr>
            <a:r>
              <a:rPr lang="ru-RU" sz="1950" kern="100" dirty="0" smtClean="0">
                <a:latin typeface="Arial" panose="020B0604020202020204" pitchFamily="34" charset="0"/>
                <a:cs typeface="Arial" panose="020B0604020202020204" pitchFamily="34" charset="0"/>
              </a:rPr>
              <a:t>Взнос на вклад  - не ограничен, но для зачисления социальной выплаты от 3000 до 10000 рублей </a:t>
            </a:r>
            <a:endParaRPr sz="1950" kern="100" dirty="0">
              <a:latin typeface="Arial Black" panose="020B0A04020102020204" pitchFamily="34" charset="0"/>
              <a:cs typeface="Arial"/>
            </a:endParaRPr>
          </a:p>
        </p:txBody>
      </p:sp>
      <p:sp>
        <p:nvSpPr>
          <p:cNvPr id="19" name="object 10"/>
          <p:cNvSpPr txBox="1"/>
          <p:nvPr/>
        </p:nvSpPr>
        <p:spPr>
          <a:xfrm>
            <a:off x="8225428" y="2326769"/>
            <a:ext cx="3581401" cy="84959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indent="12065">
              <a:lnSpc>
                <a:spcPts val="3220"/>
              </a:lnSpc>
              <a:spcBef>
                <a:spcPts val="125"/>
              </a:spcBef>
            </a:pPr>
            <a:r>
              <a:rPr lang="ru-RU" sz="2600" spc="25" dirty="0" smtClean="0">
                <a:latin typeface="Arial"/>
                <a:cs typeface="Arial"/>
              </a:rPr>
              <a:t>от суммы </a:t>
            </a:r>
          </a:p>
          <a:p>
            <a:pPr marL="12700" marR="5080" indent="12065">
              <a:lnSpc>
                <a:spcPts val="3220"/>
              </a:lnSpc>
              <a:spcBef>
                <a:spcPts val="125"/>
              </a:spcBef>
            </a:pPr>
            <a:r>
              <a:rPr lang="ru-RU" sz="2600" spc="25" dirty="0" smtClean="0">
                <a:latin typeface="Arial"/>
                <a:cs typeface="Arial"/>
              </a:rPr>
              <a:t>ежемесячных взносов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41362" y="3994164"/>
            <a:ext cx="47774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0541" cmpd="sng">
                  <a:solidFill>
                    <a:srgbClr val="33BCDD"/>
                  </a:solidFill>
                  <a:prstDash val="solid"/>
                </a:ln>
                <a:solidFill>
                  <a:srgbClr val="33BCDD"/>
                </a:solidFill>
              </a:rPr>
              <a:t>Ежемесячно на Ваш взнос</a:t>
            </a:r>
          </a:p>
          <a:p>
            <a:pPr algn="ctr"/>
            <a:r>
              <a:rPr lang="ru-RU" sz="2400" b="1" dirty="0">
                <a:ln w="10541" cmpd="sng">
                  <a:solidFill>
                    <a:srgbClr val="33BCDD"/>
                  </a:solidFill>
                  <a:prstDash val="solid"/>
                </a:ln>
                <a:solidFill>
                  <a:srgbClr val="33BCDD"/>
                </a:solidFill>
              </a:rPr>
              <a:t>в </a:t>
            </a:r>
            <a:r>
              <a:rPr lang="ru-RU" sz="2400" b="1" dirty="0">
                <a:ln w="10541" cmpd="sng">
                  <a:solidFill>
                    <a:srgbClr val="33BCDD"/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10 000 ₽ </a:t>
            </a:r>
          </a:p>
          <a:p>
            <a:pPr algn="ctr"/>
            <a:r>
              <a:rPr lang="ru-RU" sz="2400" b="1" dirty="0">
                <a:ln w="10541" cmpd="sng">
                  <a:solidFill>
                    <a:srgbClr val="33BCDD"/>
                  </a:solidFill>
                  <a:prstDash val="solid"/>
                </a:ln>
                <a:solidFill>
                  <a:srgbClr val="33BCDD"/>
                </a:solidFill>
              </a:rPr>
              <a:t>из бюджета края будет начислено</a:t>
            </a:r>
          </a:p>
          <a:p>
            <a:pPr algn="ctr"/>
            <a:r>
              <a:rPr lang="ru-RU" sz="2400" b="1" dirty="0">
                <a:ln w="10541" cmpd="sng">
                  <a:solidFill>
                    <a:srgbClr val="33BCDD"/>
                  </a:solidFill>
                  <a:prstDash val="solid"/>
                </a:ln>
                <a:solidFill>
                  <a:srgbClr val="33BC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ln w="10541" cmpd="sng">
                  <a:solidFill>
                    <a:srgbClr val="33BCDD"/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3000 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828446" y="2543352"/>
            <a:ext cx="10399395" cy="2842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52395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Arial"/>
                <a:cs typeface="Arial"/>
              </a:rPr>
              <a:t>Граждане</a:t>
            </a:r>
            <a:r>
              <a:rPr sz="2600" spc="-130" dirty="0">
                <a:latin typeface="Arial"/>
                <a:cs typeface="Arial"/>
              </a:rPr>
              <a:t> </a:t>
            </a:r>
            <a:r>
              <a:rPr sz="2600" spc="55" dirty="0">
                <a:latin typeface="Arial"/>
                <a:cs typeface="Arial"/>
              </a:rPr>
              <a:t>РФ</a:t>
            </a:r>
            <a:endParaRPr sz="2600" dirty="0">
              <a:latin typeface="Arial"/>
              <a:cs typeface="Arial"/>
            </a:endParaRPr>
          </a:p>
          <a:p>
            <a:pPr marL="5668010" marR="5080">
              <a:lnSpc>
                <a:spcPct val="106400"/>
              </a:lnSpc>
              <a:spcBef>
                <a:spcPts val="1730"/>
              </a:spcBef>
            </a:pPr>
            <a:r>
              <a:rPr sz="2600" spc="55" dirty="0">
                <a:latin typeface="Arial"/>
                <a:cs typeface="Arial"/>
              </a:rPr>
              <a:t>Проживающие </a:t>
            </a:r>
            <a:r>
              <a:rPr sz="2600" spc="-5" dirty="0">
                <a:latin typeface="Arial"/>
                <a:cs typeface="Arial"/>
              </a:rPr>
              <a:t>на</a:t>
            </a:r>
            <a:r>
              <a:rPr sz="2600" spc="-320" dirty="0">
                <a:latin typeface="Arial"/>
                <a:cs typeface="Arial"/>
              </a:rPr>
              <a:t> </a:t>
            </a:r>
            <a:r>
              <a:rPr sz="2600" spc="65" dirty="0">
                <a:latin typeface="Arial"/>
                <a:cs typeface="Arial"/>
              </a:rPr>
              <a:t>территории  </a:t>
            </a:r>
            <a:r>
              <a:rPr sz="2600" spc="45" dirty="0">
                <a:latin typeface="Arial"/>
                <a:cs typeface="Arial"/>
              </a:rPr>
              <a:t>Краснодарского</a:t>
            </a:r>
            <a:r>
              <a:rPr sz="2600" spc="-130" dirty="0">
                <a:latin typeface="Arial"/>
                <a:cs typeface="Arial"/>
              </a:rPr>
              <a:t> </a:t>
            </a:r>
            <a:r>
              <a:rPr sz="2600" spc="65" dirty="0">
                <a:latin typeface="Arial"/>
                <a:cs typeface="Arial"/>
              </a:rPr>
              <a:t>края</a:t>
            </a:r>
            <a:endParaRPr sz="2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350" dirty="0">
              <a:latin typeface="Times New Roman"/>
              <a:cs typeface="Times New Roman"/>
            </a:endParaRPr>
          </a:p>
          <a:p>
            <a:pPr marL="12700" marR="4445000">
              <a:lnSpc>
                <a:spcPct val="106400"/>
              </a:lnSpc>
              <a:spcBef>
                <a:spcPts val="5"/>
              </a:spcBef>
            </a:pPr>
            <a:r>
              <a:rPr lang="ru-RU" sz="2600" spc="-20" dirty="0" smtClean="0">
                <a:latin typeface="Arial"/>
                <a:cs typeface="Arial"/>
              </a:rPr>
              <a:t>И</a:t>
            </a:r>
            <a:r>
              <a:rPr sz="2600" spc="70" dirty="0" smtClean="0">
                <a:latin typeface="Arial"/>
                <a:cs typeface="Arial"/>
              </a:rPr>
              <a:t>меющие</a:t>
            </a:r>
            <a:r>
              <a:rPr sz="2600" spc="-135" dirty="0" smtClean="0">
                <a:latin typeface="Arial"/>
                <a:cs typeface="Arial"/>
              </a:rPr>
              <a:t> </a:t>
            </a:r>
            <a:r>
              <a:rPr lang="ru-RU" sz="2600" spc="-135" dirty="0" smtClean="0">
                <a:latin typeface="Arial"/>
                <a:cs typeface="Arial"/>
              </a:rPr>
              <a:t>в </a:t>
            </a:r>
            <a:r>
              <a:rPr sz="2600" spc="25" dirty="0" smtClean="0">
                <a:latin typeface="Arial"/>
                <a:cs typeface="Arial"/>
              </a:rPr>
              <a:t>собственности</a:t>
            </a:r>
            <a:r>
              <a:rPr sz="2600" spc="-135" dirty="0" smtClean="0">
                <a:latin typeface="Arial"/>
                <a:cs typeface="Arial"/>
              </a:rPr>
              <a:t> </a:t>
            </a:r>
            <a:endParaRPr lang="ru-RU" sz="2600" spc="-135" dirty="0" smtClean="0">
              <a:latin typeface="Arial"/>
              <a:cs typeface="Arial"/>
            </a:endParaRPr>
          </a:p>
          <a:p>
            <a:pPr marL="12700" marR="4445000">
              <a:lnSpc>
                <a:spcPct val="106400"/>
              </a:lnSpc>
              <a:spcBef>
                <a:spcPts val="5"/>
              </a:spcBef>
            </a:pPr>
            <a:r>
              <a:rPr sz="2600" spc="45" dirty="0" smtClean="0">
                <a:latin typeface="Arial"/>
                <a:cs typeface="Arial"/>
              </a:rPr>
              <a:t>не </a:t>
            </a:r>
            <a:r>
              <a:rPr sz="2600" spc="35" dirty="0" smtClean="0">
                <a:latin typeface="Arial"/>
                <a:cs typeface="Arial"/>
              </a:rPr>
              <a:t>более</a:t>
            </a:r>
            <a:r>
              <a:rPr lang="ru-RU" sz="2600" spc="35" dirty="0" smtClean="0">
                <a:latin typeface="Arial"/>
                <a:cs typeface="Arial"/>
              </a:rPr>
              <a:t> </a:t>
            </a:r>
            <a:r>
              <a:rPr sz="2600" spc="90" dirty="0" smtClean="0">
                <a:latin typeface="Arial"/>
                <a:cs typeface="Arial"/>
              </a:rPr>
              <a:t>одного </a:t>
            </a:r>
            <a:r>
              <a:rPr sz="2600" spc="114" dirty="0">
                <a:latin typeface="Arial"/>
                <a:cs typeface="Arial"/>
              </a:rPr>
              <a:t>жилого</a:t>
            </a:r>
            <a:r>
              <a:rPr sz="2600" spc="-350" dirty="0">
                <a:latin typeface="Arial"/>
                <a:cs typeface="Arial"/>
              </a:rPr>
              <a:t> </a:t>
            </a:r>
            <a:r>
              <a:rPr sz="2600" spc="60" dirty="0">
                <a:latin typeface="Arial"/>
                <a:cs typeface="Arial"/>
              </a:rPr>
              <a:t>помещения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492500" y="1790640"/>
            <a:ext cx="5003787" cy="50037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5599849" y="2249652"/>
            <a:ext cx="1927860" cy="822960"/>
          </a:xfrm>
          <a:custGeom>
            <a:avLst/>
            <a:gdLst/>
            <a:ahLst/>
            <a:cxnLst/>
            <a:rect l="l" t="t" r="r" b="b"/>
            <a:pathLst>
              <a:path w="1927859" h="822960">
                <a:moveTo>
                  <a:pt x="1349149" y="228600"/>
                </a:moveTo>
                <a:lnTo>
                  <a:pt x="411213" y="228600"/>
                </a:lnTo>
                <a:lnTo>
                  <a:pt x="462422" y="229312"/>
                </a:lnTo>
                <a:lnTo>
                  <a:pt x="513283" y="231438"/>
                </a:lnTo>
                <a:lnTo>
                  <a:pt x="563779" y="234957"/>
                </a:lnTo>
                <a:lnTo>
                  <a:pt x="613890" y="239851"/>
                </a:lnTo>
                <a:lnTo>
                  <a:pt x="663597" y="246102"/>
                </a:lnTo>
                <a:lnTo>
                  <a:pt x="712881" y="253689"/>
                </a:lnTo>
                <a:lnTo>
                  <a:pt x="761724" y="262595"/>
                </a:lnTo>
                <a:lnTo>
                  <a:pt x="810107" y="272801"/>
                </a:lnTo>
                <a:lnTo>
                  <a:pt x="858010" y="284286"/>
                </a:lnTo>
                <a:lnTo>
                  <a:pt x="905415" y="297033"/>
                </a:lnTo>
                <a:lnTo>
                  <a:pt x="952303" y="311023"/>
                </a:lnTo>
                <a:lnTo>
                  <a:pt x="998655" y="326237"/>
                </a:lnTo>
                <a:lnTo>
                  <a:pt x="1044452" y="342655"/>
                </a:lnTo>
                <a:lnTo>
                  <a:pt x="1089717" y="360277"/>
                </a:lnTo>
                <a:lnTo>
                  <a:pt x="1134306" y="379031"/>
                </a:lnTo>
                <a:lnTo>
                  <a:pt x="1178325" y="398950"/>
                </a:lnTo>
                <a:lnTo>
                  <a:pt x="1221714" y="419999"/>
                </a:lnTo>
                <a:lnTo>
                  <a:pt x="1264453" y="442157"/>
                </a:lnTo>
                <a:lnTo>
                  <a:pt x="1306525" y="465408"/>
                </a:lnTo>
                <a:lnTo>
                  <a:pt x="1347909" y="489730"/>
                </a:lnTo>
                <a:lnTo>
                  <a:pt x="1388587" y="515107"/>
                </a:lnTo>
                <a:lnTo>
                  <a:pt x="1428540" y="541517"/>
                </a:lnTo>
                <a:lnTo>
                  <a:pt x="1467750" y="568944"/>
                </a:lnTo>
                <a:lnTo>
                  <a:pt x="1506196" y="597367"/>
                </a:lnTo>
                <a:lnTo>
                  <a:pt x="1543862" y="626769"/>
                </a:lnTo>
                <a:lnTo>
                  <a:pt x="1580727" y="657129"/>
                </a:lnTo>
                <a:lnTo>
                  <a:pt x="1616772" y="688430"/>
                </a:lnTo>
                <a:lnTo>
                  <a:pt x="1651980" y="720651"/>
                </a:lnTo>
                <a:lnTo>
                  <a:pt x="1686330" y="753775"/>
                </a:lnTo>
                <a:lnTo>
                  <a:pt x="1719804" y="787783"/>
                </a:lnTo>
                <a:lnTo>
                  <a:pt x="1752371" y="822642"/>
                </a:lnTo>
                <a:lnTo>
                  <a:pt x="1927250" y="675449"/>
                </a:lnTo>
                <a:lnTo>
                  <a:pt x="1894784" y="640300"/>
                </a:lnTo>
                <a:lnTo>
                  <a:pt x="1861515" y="605918"/>
                </a:lnTo>
                <a:lnTo>
                  <a:pt x="1827457" y="572317"/>
                </a:lnTo>
                <a:lnTo>
                  <a:pt x="1792626" y="539514"/>
                </a:lnTo>
                <a:lnTo>
                  <a:pt x="1757038" y="507523"/>
                </a:lnTo>
                <a:lnTo>
                  <a:pt x="1720706" y="476360"/>
                </a:lnTo>
                <a:lnTo>
                  <a:pt x="1683646" y="446038"/>
                </a:lnTo>
                <a:lnTo>
                  <a:pt x="1645872" y="416574"/>
                </a:lnTo>
                <a:lnTo>
                  <a:pt x="1607401" y="387982"/>
                </a:lnTo>
                <a:lnTo>
                  <a:pt x="1568220" y="360259"/>
                </a:lnTo>
                <a:lnTo>
                  <a:pt x="1528423" y="333474"/>
                </a:lnTo>
                <a:lnTo>
                  <a:pt x="1487947" y="307589"/>
                </a:lnTo>
                <a:lnTo>
                  <a:pt x="1446833" y="282636"/>
                </a:lnTo>
                <a:lnTo>
                  <a:pt x="1405095" y="258631"/>
                </a:lnTo>
                <a:lnTo>
                  <a:pt x="1362750" y="235588"/>
                </a:lnTo>
                <a:lnTo>
                  <a:pt x="1349149" y="228600"/>
                </a:lnTo>
                <a:close/>
              </a:path>
              <a:path w="1927859" h="822960">
                <a:moveTo>
                  <a:pt x="411213" y="0"/>
                </a:moveTo>
                <a:lnTo>
                  <a:pt x="358563" y="668"/>
                </a:lnTo>
                <a:lnTo>
                  <a:pt x="306238" y="2664"/>
                </a:lnTo>
                <a:lnTo>
                  <a:pt x="254253" y="5970"/>
                </a:lnTo>
                <a:lnTo>
                  <a:pt x="202625" y="10571"/>
                </a:lnTo>
                <a:lnTo>
                  <a:pt x="151369" y="16449"/>
                </a:lnTo>
                <a:lnTo>
                  <a:pt x="100503" y="23590"/>
                </a:lnTo>
                <a:lnTo>
                  <a:pt x="50041" y="31976"/>
                </a:lnTo>
                <a:lnTo>
                  <a:pt x="0" y="41592"/>
                </a:lnTo>
                <a:lnTo>
                  <a:pt x="98767" y="255625"/>
                </a:lnTo>
                <a:lnTo>
                  <a:pt x="149769" y="247472"/>
                </a:lnTo>
                <a:lnTo>
                  <a:pt x="201226" y="240744"/>
                </a:lnTo>
                <a:lnTo>
                  <a:pt x="253118" y="235469"/>
                </a:lnTo>
                <a:lnTo>
                  <a:pt x="305427" y="231669"/>
                </a:lnTo>
                <a:lnTo>
                  <a:pt x="358131" y="229371"/>
                </a:lnTo>
                <a:lnTo>
                  <a:pt x="411213" y="228600"/>
                </a:lnTo>
                <a:lnTo>
                  <a:pt x="1349149" y="228600"/>
                </a:lnTo>
                <a:lnTo>
                  <a:pt x="1319811" y="213523"/>
                </a:lnTo>
                <a:lnTo>
                  <a:pt x="1276294" y="192450"/>
                </a:lnTo>
                <a:lnTo>
                  <a:pt x="1232213" y="172385"/>
                </a:lnTo>
                <a:lnTo>
                  <a:pt x="1187585" y="153342"/>
                </a:lnTo>
                <a:lnTo>
                  <a:pt x="1142423" y="135337"/>
                </a:lnTo>
                <a:lnTo>
                  <a:pt x="1096743" y="118385"/>
                </a:lnTo>
                <a:lnTo>
                  <a:pt x="1050560" y="102500"/>
                </a:lnTo>
                <a:lnTo>
                  <a:pt x="1003889" y="87698"/>
                </a:lnTo>
                <a:lnTo>
                  <a:pt x="956745" y="73994"/>
                </a:lnTo>
                <a:lnTo>
                  <a:pt x="909142" y="61402"/>
                </a:lnTo>
                <a:lnTo>
                  <a:pt x="861096" y="49939"/>
                </a:lnTo>
                <a:lnTo>
                  <a:pt x="812622" y="39618"/>
                </a:lnTo>
                <a:lnTo>
                  <a:pt x="763734" y="30455"/>
                </a:lnTo>
                <a:lnTo>
                  <a:pt x="714449" y="22465"/>
                </a:lnTo>
                <a:lnTo>
                  <a:pt x="664780" y="15663"/>
                </a:lnTo>
                <a:lnTo>
                  <a:pt x="614743" y="10064"/>
                </a:lnTo>
                <a:lnTo>
                  <a:pt x="564353" y="5684"/>
                </a:lnTo>
                <a:lnTo>
                  <a:pt x="513624" y="2536"/>
                </a:lnTo>
                <a:lnTo>
                  <a:pt x="462573" y="636"/>
                </a:lnTo>
                <a:lnTo>
                  <a:pt x="411213" y="0"/>
                </a:lnTo>
                <a:close/>
              </a:path>
            </a:pathLst>
          </a:custGeom>
          <a:solidFill>
            <a:srgbClr val="33BC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3968940" y="3094647"/>
            <a:ext cx="572135" cy="1314450"/>
          </a:xfrm>
          <a:custGeom>
            <a:avLst/>
            <a:gdLst/>
            <a:ahLst/>
            <a:cxnLst/>
            <a:rect l="l" t="t" r="r" b="b"/>
            <a:pathLst>
              <a:path w="572135" h="1314450">
                <a:moveTo>
                  <a:pt x="388759" y="0"/>
                </a:moveTo>
                <a:lnTo>
                  <a:pt x="361007" y="39176"/>
                </a:lnTo>
                <a:lnTo>
                  <a:pt x="334158" y="79022"/>
                </a:lnTo>
                <a:lnTo>
                  <a:pt x="308227" y="119523"/>
                </a:lnTo>
                <a:lnTo>
                  <a:pt x="283229" y="160663"/>
                </a:lnTo>
                <a:lnTo>
                  <a:pt x="259179" y="202427"/>
                </a:lnTo>
                <a:lnTo>
                  <a:pt x="236092" y="244800"/>
                </a:lnTo>
                <a:lnTo>
                  <a:pt x="213984" y="287768"/>
                </a:lnTo>
                <a:lnTo>
                  <a:pt x="192870" y="331315"/>
                </a:lnTo>
                <a:lnTo>
                  <a:pt x="172765" y="375426"/>
                </a:lnTo>
                <a:lnTo>
                  <a:pt x="153683" y="420087"/>
                </a:lnTo>
                <a:lnTo>
                  <a:pt x="135641" y="465282"/>
                </a:lnTo>
                <a:lnTo>
                  <a:pt x="118653" y="510996"/>
                </a:lnTo>
                <a:lnTo>
                  <a:pt x="102735" y="557215"/>
                </a:lnTo>
                <a:lnTo>
                  <a:pt x="87901" y="603923"/>
                </a:lnTo>
                <a:lnTo>
                  <a:pt x="74166" y="651106"/>
                </a:lnTo>
                <a:lnTo>
                  <a:pt x="61547" y="698747"/>
                </a:lnTo>
                <a:lnTo>
                  <a:pt x="50057" y="746833"/>
                </a:lnTo>
                <a:lnTo>
                  <a:pt x="39713" y="795349"/>
                </a:lnTo>
                <a:lnTo>
                  <a:pt x="30529" y="844278"/>
                </a:lnTo>
                <a:lnTo>
                  <a:pt x="22520" y="893607"/>
                </a:lnTo>
                <a:lnTo>
                  <a:pt x="15652" y="943765"/>
                </a:lnTo>
                <a:lnTo>
                  <a:pt x="10067" y="993660"/>
                </a:lnTo>
                <a:lnTo>
                  <a:pt x="5690" y="1043962"/>
                </a:lnTo>
                <a:lnTo>
                  <a:pt x="2541" y="1094654"/>
                </a:lnTo>
                <a:lnTo>
                  <a:pt x="638" y="1145717"/>
                </a:lnTo>
                <a:lnTo>
                  <a:pt x="0" y="1197127"/>
                </a:lnTo>
                <a:lnTo>
                  <a:pt x="226" y="1226551"/>
                </a:lnTo>
                <a:lnTo>
                  <a:pt x="890" y="1255868"/>
                </a:lnTo>
                <a:lnTo>
                  <a:pt x="1966" y="1285084"/>
                </a:lnTo>
                <a:lnTo>
                  <a:pt x="3428" y="1314208"/>
                </a:lnTo>
                <a:lnTo>
                  <a:pt x="229831" y="1260602"/>
                </a:lnTo>
                <a:lnTo>
                  <a:pt x="229328" y="1244779"/>
                </a:lnTo>
                <a:lnTo>
                  <a:pt x="228939" y="1228931"/>
                </a:lnTo>
                <a:lnTo>
                  <a:pt x="228688" y="1213049"/>
                </a:lnTo>
                <a:lnTo>
                  <a:pt x="228599" y="1197127"/>
                </a:lnTo>
                <a:lnTo>
                  <a:pt x="229318" y="1145715"/>
                </a:lnTo>
                <a:lnTo>
                  <a:pt x="231464" y="1094616"/>
                </a:lnTo>
                <a:lnTo>
                  <a:pt x="235023" y="1043840"/>
                </a:lnTo>
                <a:lnTo>
                  <a:pt x="239978" y="993403"/>
                </a:lnTo>
                <a:lnTo>
                  <a:pt x="246317" y="943321"/>
                </a:lnTo>
                <a:lnTo>
                  <a:pt x="253899" y="894297"/>
                </a:lnTo>
                <a:lnTo>
                  <a:pt x="262878" y="845275"/>
                </a:lnTo>
                <a:lnTo>
                  <a:pt x="273166" y="796717"/>
                </a:lnTo>
                <a:lnTo>
                  <a:pt x="284745" y="748644"/>
                </a:lnTo>
                <a:lnTo>
                  <a:pt x="297595" y="701074"/>
                </a:lnTo>
                <a:lnTo>
                  <a:pt x="311696" y="654026"/>
                </a:lnTo>
                <a:lnTo>
                  <a:pt x="327031" y="607519"/>
                </a:lnTo>
                <a:lnTo>
                  <a:pt x="343579" y="561572"/>
                </a:lnTo>
                <a:lnTo>
                  <a:pt x="361321" y="516205"/>
                </a:lnTo>
                <a:lnTo>
                  <a:pt x="380238" y="471436"/>
                </a:lnTo>
                <a:lnTo>
                  <a:pt x="400312" y="427284"/>
                </a:lnTo>
                <a:lnTo>
                  <a:pt x="421521" y="383769"/>
                </a:lnTo>
                <a:lnTo>
                  <a:pt x="443849" y="340909"/>
                </a:lnTo>
                <a:lnTo>
                  <a:pt x="467274" y="298724"/>
                </a:lnTo>
                <a:lnTo>
                  <a:pt x="491779" y="257232"/>
                </a:lnTo>
                <a:lnTo>
                  <a:pt x="517344" y="216453"/>
                </a:lnTo>
                <a:lnTo>
                  <a:pt x="543949" y="176405"/>
                </a:lnTo>
                <a:lnTo>
                  <a:pt x="571576" y="137109"/>
                </a:lnTo>
                <a:lnTo>
                  <a:pt x="388759" y="0"/>
                </a:lnTo>
                <a:close/>
              </a:path>
            </a:pathLst>
          </a:custGeom>
          <a:solidFill>
            <a:srgbClr val="33BC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5050409" y="4164101"/>
            <a:ext cx="3002915" cy="2170430"/>
          </a:xfrm>
          <a:custGeom>
            <a:avLst/>
            <a:gdLst/>
            <a:ahLst/>
            <a:cxnLst/>
            <a:rect l="l" t="t" r="r" b="b"/>
            <a:pathLst>
              <a:path w="3002915" h="2170429">
                <a:moveTo>
                  <a:pt x="120434" y="1734413"/>
                </a:moveTo>
                <a:lnTo>
                  <a:pt x="0" y="1929269"/>
                </a:lnTo>
                <a:lnTo>
                  <a:pt x="43276" y="1951778"/>
                </a:lnTo>
                <a:lnTo>
                  <a:pt x="87146" y="1973278"/>
                </a:lnTo>
                <a:lnTo>
                  <a:pt x="131594" y="1993753"/>
                </a:lnTo>
                <a:lnTo>
                  <a:pt x="176604" y="2013187"/>
                </a:lnTo>
                <a:lnTo>
                  <a:pt x="222161" y="2031565"/>
                </a:lnTo>
                <a:lnTo>
                  <a:pt x="268249" y="2048871"/>
                </a:lnTo>
                <a:lnTo>
                  <a:pt x="314854" y="2065089"/>
                </a:lnTo>
                <a:lnTo>
                  <a:pt x="361959" y="2080203"/>
                </a:lnTo>
                <a:lnTo>
                  <a:pt x="409549" y="2094199"/>
                </a:lnTo>
                <a:lnTo>
                  <a:pt x="457609" y="2107060"/>
                </a:lnTo>
                <a:lnTo>
                  <a:pt x="506124" y="2118770"/>
                </a:lnTo>
                <a:lnTo>
                  <a:pt x="555077" y="2129314"/>
                </a:lnTo>
                <a:lnTo>
                  <a:pt x="604454" y="2138677"/>
                </a:lnTo>
                <a:lnTo>
                  <a:pt x="654239" y="2146842"/>
                </a:lnTo>
                <a:lnTo>
                  <a:pt x="704416" y="2153794"/>
                </a:lnTo>
                <a:lnTo>
                  <a:pt x="754971" y="2159517"/>
                </a:lnTo>
                <a:lnTo>
                  <a:pt x="805887" y="2163995"/>
                </a:lnTo>
                <a:lnTo>
                  <a:pt x="857150" y="2167214"/>
                </a:lnTo>
                <a:lnTo>
                  <a:pt x="908744" y="2169156"/>
                </a:lnTo>
                <a:lnTo>
                  <a:pt x="960653" y="2169807"/>
                </a:lnTo>
                <a:lnTo>
                  <a:pt x="1008780" y="2169248"/>
                </a:lnTo>
                <a:lnTo>
                  <a:pt x="1056638" y="2167580"/>
                </a:lnTo>
                <a:lnTo>
                  <a:pt x="1104215" y="2164815"/>
                </a:lnTo>
                <a:lnTo>
                  <a:pt x="1151497" y="2160965"/>
                </a:lnTo>
                <a:lnTo>
                  <a:pt x="1198473" y="2156043"/>
                </a:lnTo>
                <a:lnTo>
                  <a:pt x="1245129" y="2150060"/>
                </a:lnTo>
                <a:lnTo>
                  <a:pt x="1291455" y="2143030"/>
                </a:lnTo>
                <a:lnTo>
                  <a:pt x="1337437" y="2134965"/>
                </a:lnTo>
                <a:lnTo>
                  <a:pt x="1383064" y="2125877"/>
                </a:lnTo>
                <a:lnTo>
                  <a:pt x="1428322" y="2115778"/>
                </a:lnTo>
                <a:lnTo>
                  <a:pt x="1473200" y="2104681"/>
                </a:lnTo>
                <a:lnTo>
                  <a:pt x="1517684" y="2092598"/>
                </a:lnTo>
                <a:lnTo>
                  <a:pt x="1561764" y="2079542"/>
                </a:lnTo>
                <a:lnTo>
                  <a:pt x="1605425" y="2065524"/>
                </a:lnTo>
                <a:lnTo>
                  <a:pt x="1648657" y="2050558"/>
                </a:lnTo>
                <a:lnTo>
                  <a:pt x="1691446" y="2034655"/>
                </a:lnTo>
                <a:lnTo>
                  <a:pt x="1733781" y="2017828"/>
                </a:lnTo>
                <a:lnTo>
                  <a:pt x="1775649" y="2000089"/>
                </a:lnTo>
                <a:lnTo>
                  <a:pt x="1817037" y="1981451"/>
                </a:lnTo>
                <a:lnTo>
                  <a:pt x="1857934" y="1961926"/>
                </a:lnTo>
                <a:lnTo>
                  <a:pt x="1898326" y="1941526"/>
                </a:lnTo>
                <a:lnTo>
                  <a:pt x="1898925" y="1941207"/>
                </a:lnTo>
                <a:lnTo>
                  <a:pt x="960653" y="1941207"/>
                </a:lnTo>
                <a:lnTo>
                  <a:pt x="907358" y="1940434"/>
                </a:lnTo>
                <a:lnTo>
                  <a:pt x="854442" y="1938129"/>
                </a:lnTo>
                <a:lnTo>
                  <a:pt x="801924" y="1934314"/>
                </a:lnTo>
                <a:lnTo>
                  <a:pt x="749827" y="1929009"/>
                </a:lnTo>
                <a:lnTo>
                  <a:pt x="698172" y="1922238"/>
                </a:lnTo>
                <a:lnTo>
                  <a:pt x="646979" y="1914021"/>
                </a:lnTo>
                <a:lnTo>
                  <a:pt x="596270" y="1904381"/>
                </a:lnTo>
                <a:lnTo>
                  <a:pt x="546066" y="1893338"/>
                </a:lnTo>
                <a:lnTo>
                  <a:pt x="496388" y="1880914"/>
                </a:lnTo>
                <a:lnTo>
                  <a:pt x="447257" y="1867132"/>
                </a:lnTo>
                <a:lnTo>
                  <a:pt x="398694" y="1852011"/>
                </a:lnTo>
                <a:lnTo>
                  <a:pt x="350721" y="1835575"/>
                </a:lnTo>
                <a:lnTo>
                  <a:pt x="303358" y="1817845"/>
                </a:lnTo>
                <a:lnTo>
                  <a:pt x="256626" y="1798842"/>
                </a:lnTo>
                <a:lnTo>
                  <a:pt x="210548" y="1778588"/>
                </a:lnTo>
                <a:lnTo>
                  <a:pt x="165143" y="1757104"/>
                </a:lnTo>
                <a:lnTo>
                  <a:pt x="120434" y="1734413"/>
                </a:lnTo>
                <a:close/>
              </a:path>
              <a:path w="3002915" h="2170429">
                <a:moveTo>
                  <a:pt x="2998673" y="0"/>
                </a:moveTo>
                <a:lnTo>
                  <a:pt x="2771127" y="22796"/>
                </a:lnTo>
                <a:lnTo>
                  <a:pt x="2772391" y="48873"/>
                </a:lnTo>
                <a:lnTo>
                  <a:pt x="2773367" y="75044"/>
                </a:lnTo>
                <a:lnTo>
                  <a:pt x="2773969" y="101309"/>
                </a:lnTo>
                <a:lnTo>
                  <a:pt x="2774175" y="127673"/>
                </a:lnTo>
                <a:lnTo>
                  <a:pt x="2773543" y="175911"/>
                </a:lnTo>
                <a:lnTo>
                  <a:pt x="2771656" y="223842"/>
                </a:lnTo>
                <a:lnTo>
                  <a:pt x="2768532" y="271451"/>
                </a:lnTo>
                <a:lnTo>
                  <a:pt x="2764185" y="318722"/>
                </a:lnTo>
                <a:lnTo>
                  <a:pt x="2758631" y="365638"/>
                </a:lnTo>
                <a:lnTo>
                  <a:pt x="2751886" y="412184"/>
                </a:lnTo>
                <a:lnTo>
                  <a:pt x="2743940" y="458478"/>
                </a:lnTo>
                <a:lnTo>
                  <a:pt x="2734807" y="504461"/>
                </a:lnTo>
                <a:lnTo>
                  <a:pt x="2724665" y="549446"/>
                </a:lnTo>
                <a:lnTo>
                  <a:pt x="2713315" y="594355"/>
                </a:lnTo>
                <a:lnTo>
                  <a:pt x="2700852" y="638815"/>
                </a:lnTo>
                <a:lnTo>
                  <a:pt x="2687294" y="682810"/>
                </a:lnTo>
                <a:lnTo>
                  <a:pt x="2672655" y="726325"/>
                </a:lnTo>
                <a:lnTo>
                  <a:pt x="2656952" y="769343"/>
                </a:lnTo>
                <a:lnTo>
                  <a:pt x="2640199" y="811850"/>
                </a:lnTo>
                <a:lnTo>
                  <a:pt x="2622414" y="853829"/>
                </a:lnTo>
                <a:lnTo>
                  <a:pt x="2603612" y="895264"/>
                </a:lnTo>
                <a:lnTo>
                  <a:pt x="2583808" y="936139"/>
                </a:lnTo>
                <a:lnTo>
                  <a:pt x="2563018" y="976440"/>
                </a:lnTo>
                <a:lnTo>
                  <a:pt x="2541259" y="1016149"/>
                </a:lnTo>
                <a:lnTo>
                  <a:pt x="2518545" y="1055252"/>
                </a:lnTo>
                <a:lnTo>
                  <a:pt x="2494893" y="1093732"/>
                </a:lnTo>
                <a:lnTo>
                  <a:pt x="2470319" y="1131574"/>
                </a:lnTo>
                <a:lnTo>
                  <a:pt x="2444838" y="1168762"/>
                </a:lnTo>
                <a:lnTo>
                  <a:pt x="2418466" y="1205280"/>
                </a:lnTo>
                <a:lnTo>
                  <a:pt x="2391219" y="1241112"/>
                </a:lnTo>
                <a:lnTo>
                  <a:pt x="2363112" y="1276242"/>
                </a:lnTo>
                <a:lnTo>
                  <a:pt x="2334162" y="1310656"/>
                </a:lnTo>
                <a:lnTo>
                  <a:pt x="2304384" y="1344336"/>
                </a:lnTo>
                <a:lnTo>
                  <a:pt x="2273794" y="1377268"/>
                </a:lnTo>
                <a:lnTo>
                  <a:pt x="2242408" y="1409434"/>
                </a:lnTo>
                <a:lnTo>
                  <a:pt x="2210242" y="1440821"/>
                </a:lnTo>
                <a:lnTo>
                  <a:pt x="2177311" y="1471411"/>
                </a:lnTo>
                <a:lnTo>
                  <a:pt x="2143631" y="1501189"/>
                </a:lnTo>
                <a:lnTo>
                  <a:pt x="2109218" y="1530140"/>
                </a:lnTo>
                <a:lnTo>
                  <a:pt x="2074087" y="1558246"/>
                </a:lnTo>
                <a:lnTo>
                  <a:pt x="2038255" y="1585494"/>
                </a:lnTo>
                <a:lnTo>
                  <a:pt x="2001738" y="1611866"/>
                </a:lnTo>
                <a:lnTo>
                  <a:pt x="1964550" y="1637347"/>
                </a:lnTo>
                <a:lnTo>
                  <a:pt x="1926709" y="1661922"/>
                </a:lnTo>
                <a:lnTo>
                  <a:pt x="1888229" y="1685574"/>
                </a:lnTo>
                <a:lnTo>
                  <a:pt x="1849126" y="1708288"/>
                </a:lnTo>
                <a:lnTo>
                  <a:pt x="1809417" y="1730048"/>
                </a:lnTo>
                <a:lnTo>
                  <a:pt x="1769117" y="1750838"/>
                </a:lnTo>
                <a:lnTo>
                  <a:pt x="1728242" y="1770642"/>
                </a:lnTo>
                <a:lnTo>
                  <a:pt x="1686807" y="1789444"/>
                </a:lnTo>
                <a:lnTo>
                  <a:pt x="1644828" y="1807230"/>
                </a:lnTo>
                <a:lnTo>
                  <a:pt x="1602322" y="1823982"/>
                </a:lnTo>
                <a:lnTo>
                  <a:pt x="1559304" y="1839686"/>
                </a:lnTo>
                <a:lnTo>
                  <a:pt x="1515789" y="1854325"/>
                </a:lnTo>
                <a:lnTo>
                  <a:pt x="1471794" y="1867884"/>
                </a:lnTo>
                <a:lnTo>
                  <a:pt x="1427334" y="1880346"/>
                </a:lnTo>
                <a:lnTo>
                  <a:pt x="1382426" y="1891697"/>
                </a:lnTo>
                <a:lnTo>
                  <a:pt x="1337084" y="1901919"/>
                </a:lnTo>
                <a:lnTo>
                  <a:pt x="1291325" y="1910998"/>
                </a:lnTo>
                <a:lnTo>
                  <a:pt x="1245164" y="1918918"/>
                </a:lnTo>
                <a:lnTo>
                  <a:pt x="1198618" y="1925663"/>
                </a:lnTo>
                <a:lnTo>
                  <a:pt x="1151702" y="1931217"/>
                </a:lnTo>
                <a:lnTo>
                  <a:pt x="1104431" y="1935564"/>
                </a:lnTo>
                <a:lnTo>
                  <a:pt x="1056823" y="1938689"/>
                </a:lnTo>
                <a:lnTo>
                  <a:pt x="1008891" y="1940575"/>
                </a:lnTo>
                <a:lnTo>
                  <a:pt x="960653" y="1941207"/>
                </a:lnTo>
                <a:lnTo>
                  <a:pt x="1898925" y="1941207"/>
                </a:lnTo>
                <a:lnTo>
                  <a:pt x="1938202" y="1920264"/>
                </a:lnTo>
                <a:lnTo>
                  <a:pt x="1977549" y="1898152"/>
                </a:lnTo>
                <a:lnTo>
                  <a:pt x="2016355" y="1875202"/>
                </a:lnTo>
                <a:lnTo>
                  <a:pt x="2054608" y="1851427"/>
                </a:lnTo>
                <a:lnTo>
                  <a:pt x="2092294" y="1826839"/>
                </a:lnTo>
                <a:lnTo>
                  <a:pt x="2129403" y="1801450"/>
                </a:lnTo>
                <a:lnTo>
                  <a:pt x="2165920" y="1775273"/>
                </a:lnTo>
                <a:lnTo>
                  <a:pt x="2201835" y="1748320"/>
                </a:lnTo>
                <a:lnTo>
                  <a:pt x="2237135" y="1720604"/>
                </a:lnTo>
                <a:lnTo>
                  <a:pt x="2271807" y="1692137"/>
                </a:lnTo>
                <a:lnTo>
                  <a:pt x="2305839" y="1662930"/>
                </a:lnTo>
                <a:lnTo>
                  <a:pt x="2339219" y="1632998"/>
                </a:lnTo>
                <a:lnTo>
                  <a:pt x="2371933" y="1602351"/>
                </a:lnTo>
                <a:lnTo>
                  <a:pt x="2403971" y="1571002"/>
                </a:lnTo>
                <a:lnTo>
                  <a:pt x="2435320" y="1538964"/>
                </a:lnTo>
                <a:lnTo>
                  <a:pt x="2465967" y="1506249"/>
                </a:lnTo>
                <a:lnTo>
                  <a:pt x="2495899" y="1472869"/>
                </a:lnTo>
                <a:lnTo>
                  <a:pt x="2525105" y="1438837"/>
                </a:lnTo>
                <a:lnTo>
                  <a:pt x="2553573" y="1404165"/>
                </a:lnTo>
                <a:lnTo>
                  <a:pt x="2581289" y="1368865"/>
                </a:lnTo>
                <a:lnTo>
                  <a:pt x="2608242" y="1332950"/>
                </a:lnTo>
                <a:lnTo>
                  <a:pt x="2634418" y="1296432"/>
                </a:lnTo>
                <a:lnTo>
                  <a:pt x="2659807" y="1259324"/>
                </a:lnTo>
                <a:lnTo>
                  <a:pt x="2684395" y="1221637"/>
                </a:lnTo>
                <a:lnTo>
                  <a:pt x="2708170" y="1183384"/>
                </a:lnTo>
                <a:lnTo>
                  <a:pt x="2731120" y="1144578"/>
                </a:lnTo>
                <a:lnTo>
                  <a:pt x="2753232" y="1105230"/>
                </a:lnTo>
                <a:lnTo>
                  <a:pt x="2774494" y="1065354"/>
                </a:lnTo>
                <a:lnTo>
                  <a:pt x="2794894" y="1024961"/>
                </a:lnTo>
                <a:lnTo>
                  <a:pt x="2814419" y="984065"/>
                </a:lnTo>
                <a:lnTo>
                  <a:pt x="2833057" y="942676"/>
                </a:lnTo>
                <a:lnTo>
                  <a:pt x="2850796" y="900808"/>
                </a:lnTo>
                <a:lnTo>
                  <a:pt x="2867623" y="858473"/>
                </a:lnTo>
                <a:lnTo>
                  <a:pt x="2883526" y="815683"/>
                </a:lnTo>
                <a:lnTo>
                  <a:pt x="2898492" y="772451"/>
                </a:lnTo>
                <a:lnTo>
                  <a:pt x="2912510" y="728789"/>
                </a:lnTo>
                <a:lnTo>
                  <a:pt x="2925566" y="684709"/>
                </a:lnTo>
                <a:lnTo>
                  <a:pt x="2937649" y="640224"/>
                </a:lnTo>
                <a:lnTo>
                  <a:pt x="2948746" y="595346"/>
                </a:lnTo>
                <a:lnTo>
                  <a:pt x="2958845" y="550088"/>
                </a:lnTo>
                <a:lnTo>
                  <a:pt x="2967995" y="504104"/>
                </a:lnTo>
                <a:lnTo>
                  <a:pt x="2976018" y="458345"/>
                </a:lnTo>
                <a:lnTo>
                  <a:pt x="2983028" y="412152"/>
                </a:lnTo>
                <a:lnTo>
                  <a:pt x="2989010" y="365495"/>
                </a:lnTo>
                <a:lnTo>
                  <a:pt x="2993933" y="318519"/>
                </a:lnTo>
                <a:lnTo>
                  <a:pt x="2997782" y="271236"/>
                </a:lnTo>
                <a:lnTo>
                  <a:pt x="3000548" y="223659"/>
                </a:lnTo>
                <a:lnTo>
                  <a:pt x="3002216" y="175801"/>
                </a:lnTo>
                <a:lnTo>
                  <a:pt x="3002775" y="127673"/>
                </a:lnTo>
                <a:lnTo>
                  <a:pt x="3002502" y="95570"/>
                </a:lnTo>
                <a:lnTo>
                  <a:pt x="3001705" y="63593"/>
                </a:lnTo>
                <a:lnTo>
                  <a:pt x="3000417" y="31737"/>
                </a:lnTo>
                <a:lnTo>
                  <a:pt x="2998673" y="0"/>
                </a:lnTo>
                <a:close/>
              </a:path>
            </a:pathLst>
          </a:custGeom>
          <a:solidFill>
            <a:srgbClr val="33BC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335748"/>
            <a:ext cx="10896600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200" b="1">
                <a:ln w="10541" cmpd="sng">
                  <a:solidFill>
                    <a:srgbClr val="33BCDD"/>
                  </a:solidFill>
                  <a:prstDash val="solid"/>
                </a:ln>
                <a:solidFill>
                  <a:srgbClr val="33BCDD"/>
                </a:solidFill>
              </a:defRPr>
            </a:lvl1pPr>
          </a:lstStyle>
          <a:p>
            <a:pPr algn="ctr"/>
            <a:endParaRPr lang="ru-RU" dirty="0"/>
          </a:p>
          <a:p>
            <a:pPr algn="ctr"/>
            <a:r>
              <a:rPr lang="ru-RU" dirty="0"/>
              <a:t>Участники программы </a:t>
            </a:r>
            <a:r>
              <a:rPr lang="ru-RU" dirty="0" smtClean="0"/>
              <a:t>«</a:t>
            </a:r>
            <a:r>
              <a:rPr lang="ru-RU" dirty="0"/>
              <a:t>Накопительная ипотека»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247901" y="751582"/>
            <a:ext cx="781050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rgbClr val="33BCDD"/>
                  </a:solidFill>
                  <a:prstDash val="solid"/>
                </a:ln>
                <a:solidFill>
                  <a:srgbClr val="33BCDD"/>
                </a:solidFill>
              </a:rPr>
              <a:t> 5 шагов к намеченной цели!</a:t>
            </a:r>
          </a:p>
        </p:txBody>
      </p:sp>
      <p:sp>
        <p:nvSpPr>
          <p:cNvPr id="16" name="object 3"/>
          <p:cNvSpPr/>
          <p:nvPr/>
        </p:nvSpPr>
        <p:spPr>
          <a:xfrm>
            <a:off x="1" y="1828799"/>
            <a:ext cx="12191999" cy="6283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lvl="0" algn="ctr"/>
            <a:r>
              <a:rPr lang="ru-RU" sz="3200" b="1" dirty="0">
                <a:ln w="10541" cmpd="sng">
                  <a:solidFill>
                    <a:srgbClr val="33BCDD"/>
                  </a:solidFill>
                  <a:prstDash val="solid"/>
                </a:ln>
                <a:solidFill>
                  <a:srgbClr val="C00000"/>
                </a:solidFill>
                <a:latin typeface="Verdana"/>
              </a:rPr>
              <a:t> Вижу цель - не вижу препятствий! </a:t>
            </a:r>
          </a:p>
        </p:txBody>
      </p:sp>
      <p:sp>
        <p:nvSpPr>
          <p:cNvPr id="19" name="object 6"/>
          <p:cNvSpPr txBox="1"/>
          <p:nvPr/>
        </p:nvSpPr>
        <p:spPr>
          <a:xfrm>
            <a:off x="304800" y="2678774"/>
            <a:ext cx="3408235" cy="861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55600">
              <a:lnSpc>
                <a:spcPct val="106400"/>
              </a:lnSpc>
              <a:spcBef>
                <a:spcPts val="100"/>
              </a:spcBef>
              <a:tabLst>
                <a:tab pos="355600" algn="l"/>
              </a:tabLst>
            </a:pPr>
            <a:r>
              <a:rPr sz="2600" b="1" spc="-10" dirty="0" smtClean="0">
                <a:solidFill>
                  <a:srgbClr val="33BCDD"/>
                </a:solidFill>
                <a:latin typeface="Arial"/>
                <a:cs typeface="Arial"/>
              </a:rPr>
              <a:t>1.</a:t>
            </a:r>
            <a:r>
              <a:rPr lang="ru-RU" sz="2600" b="1" spc="-10" dirty="0" smtClean="0">
                <a:solidFill>
                  <a:srgbClr val="33BCDD"/>
                </a:solidFill>
                <a:latin typeface="Arial"/>
                <a:cs typeface="Arial"/>
              </a:rPr>
              <a:t> </a:t>
            </a:r>
            <a:r>
              <a:rPr lang="ru-RU" sz="2600" spc="45" dirty="0" smtClean="0">
                <a:latin typeface="Arial"/>
                <a:cs typeface="Arial"/>
              </a:rPr>
              <a:t>Открытие в Банке вклада и счета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20" name="object 5"/>
          <p:cNvSpPr txBox="1"/>
          <p:nvPr/>
        </p:nvSpPr>
        <p:spPr>
          <a:xfrm>
            <a:off x="304800" y="3710995"/>
            <a:ext cx="4267200" cy="861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3050" marR="5080" indent="-273050">
              <a:lnSpc>
                <a:spcPct val="106400"/>
              </a:lnSpc>
              <a:spcBef>
                <a:spcPts val="100"/>
              </a:spcBef>
              <a:tabLst>
                <a:tab pos="450850" algn="l"/>
              </a:tabLst>
            </a:pPr>
            <a:r>
              <a:rPr sz="2600" b="1" spc="-10" dirty="0" smtClean="0">
                <a:solidFill>
                  <a:srgbClr val="33BCDD"/>
                </a:solidFill>
                <a:latin typeface="Arial"/>
                <a:cs typeface="Arial"/>
              </a:rPr>
              <a:t>2.</a:t>
            </a:r>
            <a:r>
              <a:rPr lang="ru-RU" sz="2600" b="1" spc="-10" dirty="0" smtClean="0">
                <a:solidFill>
                  <a:srgbClr val="33BCDD"/>
                </a:solidFill>
                <a:latin typeface="Arial"/>
                <a:cs typeface="Arial"/>
              </a:rPr>
              <a:t> </a:t>
            </a:r>
            <a:r>
              <a:rPr lang="ru-RU" sz="2600" spc="30" dirty="0" smtClean="0">
                <a:latin typeface="Arial"/>
                <a:cs typeface="Arial"/>
              </a:rPr>
              <a:t>Заявление в центр господдержки населения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21" name="object 5"/>
          <p:cNvSpPr txBox="1"/>
          <p:nvPr/>
        </p:nvSpPr>
        <p:spPr>
          <a:xfrm>
            <a:off x="4800600" y="2590800"/>
            <a:ext cx="3958591" cy="9053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4488">
              <a:spcBef>
                <a:spcPts val="100"/>
              </a:spcBef>
              <a:tabLst>
                <a:tab pos="450850" algn="l"/>
              </a:tabLst>
            </a:pPr>
            <a:r>
              <a:rPr lang="ru-RU" sz="2600" b="1" spc="-10" dirty="0" smtClean="0">
                <a:solidFill>
                  <a:srgbClr val="33BCDD"/>
                </a:solidFill>
                <a:latin typeface="Arial"/>
                <a:cs typeface="Arial"/>
              </a:rPr>
              <a:t>3</a:t>
            </a:r>
            <a:r>
              <a:rPr sz="2600" b="1" spc="-10" dirty="0" smtClean="0">
                <a:solidFill>
                  <a:srgbClr val="33BCDD"/>
                </a:solidFill>
                <a:latin typeface="Arial"/>
                <a:cs typeface="Arial"/>
              </a:rPr>
              <a:t>.</a:t>
            </a:r>
            <a:r>
              <a:rPr lang="ru-RU" sz="2600" b="1" spc="-10" dirty="0">
                <a:solidFill>
                  <a:srgbClr val="33BCDD"/>
                </a:solidFill>
                <a:latin typeface="Arial"/>
                <a:cs typeface="Arial"/>
              </a:rPr>
              <a:t> </a:t>
            </a:r>
            <a:r>
              <a:rPr lang="ru-RU" sz="2600" spc="30" dirty="0" smtClean="0">
                <a:latin typeface="Arial"/>
                <a:cs typeface="Arial"/>
              </a:rPr>
              <a:t>Накопление с господдержкой </a:t>
            </a:r>
            <a:r>
              <a:rPr lang="ru-RU" sz="3200" b="1" spc="30" dirty="0" smtClean="0">
                <a:solidFill>
                  <a:srgbClr val="C00000"/>
                </a:solidFill>
                <a:latin typeface="Arial"/>
                <a:cs typeface="Arial"/>
              </a:rPr>
              <a:t>30%</a:t>
            </a:r>
            <a:endParaRPr sz="2400" b="1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22" name="object 5"/>
          <p:cNvSpPr txBox="1"/>
          <p:nvPr/>
        </p:nvSpPr>
        <p:spPr>
          <a:xfrm>
            <a:off x="4800600" y="3733800"/>
            <a:ext cx="4343400" cy="4369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0850" marR="5080" indent="-439738">
              <a:lnSpc>
                <a:spcPct val="106400"/>
              </a:lnSpc>
              <a:spcBef>
                <a:spcPts val="100"/>
              </a:spcBef>
              <a:tabLst>
                <a:tab pos="450850" algn="l"/>
              </a:tabLst>
            </a:pPr>
            <a:r>
              <a:rPr lang="ru-RU" sz="2600" b="1" spc="-10" dirty="0" smtClean="0">
                <a:solidFill>
                  <a:srgbClr val="33BCDD"/>
                </a:solidFill>
                <a:latin typeface="Arial"/>
                <a:cs typeface="Arial"/>
              </a:rPr>
              <a:t>4</a:t>
            </a:r>
            <a:r>
              <a:rPr sz="2600" b="1" spc="-10" dirty="0" smtClean="0">
                <a:solidFill>
                  <a:srgbClr val="33BCDD"/>
                </a:solidFill>
                <a:latin typeface="Arial"/>
                <a:cs typeface="Arial"/>
              </a:rPr>
              <a:t>.</a:t>
            </a:r>
            <a:r>
              <a:rPr lang="ru-RU" sz="2600" b="1" spc="-10" dirty="0" smtClean="0">
                <a:solidFill>
                  <a:srgbClr val="33BCDD"/>
                </a:solidFill>
                <a:latin typeface="Arial"/>
                <a:cs typeface="Arial"/>
              </a:rPr>
              <a:t> </a:t>
            </a:r>
            <a:r>
              <a:rPr lang="ru-RU" sz="2600" spc="30" dirty="0" smtClean="0">
                <a:latin typeface="Arial"/>
                <a:cs typeface="Arial"/>
              </a:rPr>
              <a:t>Оформление сделки</a:t>
            </a:r>
          </a:p>
        </p:txBody>
      </p:sp>
      <p:sp>
        <p:nvSpPr>
          <p:cNvPr id="23" name="object 5"/>
          <p:cNvSpPr txBox="1"/>
          <p:nvPr/>
        </p:nvSpPr>
        <p:spPr>
          <a:xfrm rot="18929954">
            <a:off x="8508575" y="3453345"/>
            <a:ext cx="3448834" cy="6000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0850" marR="5080" indent="-439738">
              <a:lnSpc>
                <a:spcPct val="106400"/>
              </a:lnSpc>
              <a:spcBef>
                <a:spcPts val="100"/>
              </a:spcBef>
              <a:tabLst>
                <a:tab pos="450850" algn="l"/>
              </a:tabLst>
            </a:pPr>
            <a:r>
              <a:rPr lang="ru-RU" sz="3600" b="1" spc="2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5</a:t>
            </a:r>
            <a:r>
              <a:rPr sz="3600" b="1" spc="2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.</a:t>
            </a:r>
            <a:r>
              <a:rPr lang="ru-RU" sz="3600" b="1" spc="2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ru-RU" sz="3600" b="1" spc="2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Новоселье</a:t>
            </a:r>
            <a:r>
              <a:rPr lang="ru-RU" sz="3600" b="1" spc="2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!</a:t>
            </a:r>
          </a:p>
        </p:txBody>
      </p:sp>
      <p:sp>
        <p:nvSpPr>
          <p:cNvPr id="25" name="object 6"/>
          <p:cNvSpPr/>
          <p:nvPr/>
        </p:nvSpPr>
        <p:spPr>
          <a:xfrm>
            <a:off x="9872319" y="6253417"/>
            <a:ext cx="0" cy="414020"/>
          </a:xfrm>
          <a:custGeom>
            <a:avLst/>
            <a:gdLst/>
            <a:ahLst/>
            <a:cxnLst/>
            <a:rect l="l" t="t" r="r" b="b"/>
            <a:pathLst>
              <a:path h="414020">
                <a:moveTo>
                  <a:pt x="0" y="413550"/>
                </a:moveTo>
                <a:lnTo>
                  <a:pt x="0" y="0"/>
                </a:lnTo>
              </a:path>
            </a:pathLst>
          </a:custGeom>
          <a:ln w="6529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7"/>
          <p:cNvSpPr/>
          <p:nvPr/>
        </p:nvSpPr>
        <p:spPr>
          <a:xfrm>
            <a:off x="9688239" y="5176025"/>
            <a:ext cx="327025" cy="327025"/>
          </a:xfrm>
          <a:custGeom>
            <a:avLst/>
            <a:gdLst/>
            <a:ahLst/>
            <a:cxnLst/>
            <a:rect l="l" t="t" r="r" b="b"/>
            <a:pathLst>
              <a:path w="327025" h="327025">
                <a:moveTo>
                  <a:pt x="326478" y="163245"/>
                </a:moveTo>
                <a:lnTo>
                  <a:pt x="320648" y="206633"/>
                </a:lnTo>
                <a:lnTo>
                  <a:pt x="304193" y="245627"/>
                </a:lnTo>
                <a:lnTo>
                  <a:pt x="278669" y="278668"/>
                </a:lnTo>
                <a:lnTo>
                  <a:pt x="245631" y="304197"/>
                </a:lnTo>
                <a:lnTo>
                  <a:pt x="206634" y="320658"/>
                </a:lnTo>
                <a:lnTo>
                  <a:pt x="163233" y="326491"/>
                </a:lnTo>
                <a:lnTo>
                  <a:pt x="119832" y="320658"/>
                </a:lnTo>
                <a:lnTo>
                  <a:pt x="80837" y="304197"/>
                </a:lnTo>
                <a:lnTo>
                  <a:pt x="47802" y="278668"/>
                </a:lnTo>
                <a:lnTo>
                  <a:pt x="22281" y="245627"/>
                </a:lnTo>
                <a:lnTo>
                  <a:pt x="5829" y="206633"/>
                </a:lnTo>
                <a:lnTo>
                  <a:pt x="0" y="163245"/>
                </a:lnTo>
                <a:lnTo>
                  <a:pt x="5829" y="119862"/>
                </a:lnTo>
                <a:lnTo>
                  <a:pt x="22281" y="80869"/>
                </a:lnTo>
                <a:lnTo>
                  <a:pt x="47802" y="47828"/>
                </a:lnTo>
                <a:lnTo>
                  <a:pt x="80837" y="22296"/>
                </a:lnTo>
                <a:lnTo>
                  <a:pt x="119832" y="5834"/>
                </a:lnTo>
                <a:lnTo>
                  <a:pt x="163233" y="0"/>
                </a:lnTo>
                <a:lnTo>
                  <a:pt x="206634" y="5834"/>
                </a:lnTo>
                <a:lnTo>
                  <a:pt x="245631" y="22296"/>
                </a:lnTo>
                <a:lnTo>
                  <a:pt x="278669" y="47828"/>
                </a:lnTo>
                <a:lnTo>
                  <a:pt x="304193" y="80869"/>
                </a:lnTo>
                <a:lnTo>
                  <a:pt x="320648" y="119862"/>
                </a:lnTo>
                <a:lnTo>
                  <a:pt x="326478" y="163245"/>
                </a:lnTo>
                <a:close/>
              </a:path>
            </a:pathLst>
          </a:custGeom>
          <a:ln w="6529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8"/>
          <p:cNvSpPr/>
          <p:nvPr/>
        </p:nvSpPr>
        <p:spPr>
          <a:xfrm>
            <a:off x="10453205" y="5176025"/>
            <a:ext cx="327025" cy="327025"/>
          </a:xfrm>
          <a:custGeom>
            <a:avLst/>
            <a:gdLst/>
            <a:ahLst/>
            <a:cxnLst/>
            <a:rect l="l" t="t" r="r" b="b"/>
            <a:pathLst>
              <a:path w="327025" h="327025">
                <a:moveTo>
                  <a:pt x="326491" y="163245"/>
                </a:moveTo>
                <a:lnTo>
                  <a:pt x="320661" y="206633"/>
                </a:lnTo>
                <a:lnTo>
                  <a:pt x="304206" y="245627"/>
                </a:lnTo>
                <a:lnTo>
                  <a:pt x="278682" y="278668"/>
                </a:lnTo>
                <a:lnTo>
                  <a:pt x="245644" y="304197"/>
                </a:lnTo>
                <a:lnTo>
                  <a:pt x="206647" y="320658"/>
                </a:lnTo>
                <a:lnTo>
                  <a:pt x="163245" y="326491"/>
                </a:lnTo>
                <a:lnTo>
                  <a:pt x="119844" y="320658"/>
                </a:lnTo>
                <a:lnTo>
                  <a:pt x="80847" y="304197"/>
                </a:lnTo>
                <a:lnTo>
                  <a:pt x="47809" y="278668"/>
                </a:lnTo>
                <a:lnTo>
                  <a:pt x="22285" y="245627"/>
                </a:lnTo>
                <a:lnTo>
                  <a:pt x="5830" y="206633"/>
                </a:lnTo>
                <a:lnTo>
                  <a:pt x="0" y="163245"/>
                </a:lnTo>
                <a:lnTo>
                  <a:pt x="5830" y="119862"/>
                </a:lnTo>
                <a:lnTo>
                  <a:pt x="22285" y="80869"/>
                </a:lnTo>
                <a:lnTo>
                  <a:pt x="47809" y="47828"/>
                </a:lnTo>
                <a:lnTo>
                  <a:pt x="80847" y="22296"/>
                </a:lnTo>
                <a:lnTo>
                  <a:pt x="119844" y="5834"/>
                </a:lnTo>
                <a:lnTo>
                  <a:pt x="163245" y="0"/>
                </a:lnTo>
                <a:lnTo>
                  <a:pt x="206647" y="5834"/>
                </a:lnTo>
                <a:lnTo>
                  <a:pt x="245644" y="22296"/>
                </a:lnTo>
                <a:lnTo>
                  <a:pt x="278682" y="47828"/>
                </a:lnTo>
                <a:lnTo>
                  <a:pt x="304206" y="80869"/>
                </a:lnTo>
                <a:lnTo>
                  <a:pt x="320661" y="119862"/>
                </a:lnTo>
                <a:lnTo>
                  <a:pt x="326491" y="163245"/>
                </a:lnTo>
                <a:close/>
              </a:path>
            </a:pathLst>
          </a:custGeom>
          <a:ln w="6529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9"/>
          <p:cNvSpPr/>
          <p:nvPr/>
        </p:nvSpPr>
        <p:spPr>
          <a:xfrm>
            <a:off x="9557645" y="5600472"/>
            <a:ext cx="588010" cy="588010"/>
          </a:xfrm>
          <a:custGeom>
            <a:avLst/>
            <a:gdLst/>
            <a:ahLst/>
            <a:cxnLst/>
            <a:rect l="l" t="t" r="r" b="b"/>
            <a:pathLst>
              <a:path w="588009" h="588010">
                <a:moveTo>
                  <a:pt x="587654" y="587654"/>
                </a:moveTo>
                <a:lnTo>
                  <a:pt x="587654" y="146913"/>
                </a:lnTo>
                <a:lnTo>
                  <a:pt x="580155" y="100525"/>
                </a:lnTo>
                <a:lnTo>
                  <a:pt x="559280" y="60202"/>
                </a:lnTo>
                <a:lnTo>
                  <a:pt x="527465" y="28381"/>
                </a:lnTo>
                <a:lnTo>
                  <a:pt x="487145" y="7501"/>
                </a:lnTo>
                <a:lnTo>
                  <a:pt x="440753" y="0"/>
                </a:lnTo>
                <a:lnTo>
                  <a:pt x="411353" y="0"/>
                </a:lnTo>
                <a:lnTo>
                  <a:pt x="176288" y="0"/>
                </a:lnTo>
                <a:lnTo>
                  <a:pt x="146913" y="0"/>
                </a:lnTo>
                <a:lnTo>
                  <a:pt x="100515" y="7501"/>
                </a:lnTo>
                <a:lnTo>
                  <a:pt x="60191" y="28381"/>
                </a:lnTo>
                <a:lnTo>
                  <a:pt x="28374" y="60202"/>
                </a:lnTo>
                <a:lnTo>
                  <a:pt x="7499" y="100525"/>
                </a:lnTo>
                <a:lnTo>
                  <a:pt x="0" y="146913"/>
                </a:lnTo>
                <a:lnTo>
                  <a:pt x="0" y="587654"/>
                </a:lnTo>
              </a:path>
            </a:pathLst>
          </a:custGeom>
          <a:ln w="6529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10"/>
          <p:cNvSpPr/>
          <p:nvPr/>
        </p:nvSpPr>
        <p:spPr>
          <a:xfrm>
            <a:off x="9982073" y="6155481"/>
            <a:ext cx="195872" cy="1305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11"/>
          <p:cNvSpPr/>
          <p:nvPr/>
        </p:nvSpPr>
        <p:spPr>
          <a:xfrm>
            <a:off x="9525000" y="6155481"/>
            <a:ext cx="195884" cy="1305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12"/>
          <p:cNvSpPr/>
          <p:nvPr/>
        </p:nvSpPr>
        <p:spPr>
          <a:xfrm>
            <a:off x="10616451" y="6318720"/>
            <a:ext cx="130810" cy="424815"/>
          </a:xfrm>
          <a:custGeom>
            <a:avLst/>
            <a:gdLst/>
            <a:ahLst/>
            <a:cxnLst/>
            <a:rect l="l" t="t" r="r" b="b"/>
            <a:pathLst>
              <a:path w="130809" h="424814">
                <a:moveTo>
                  <a:pt x="130594" y="0"/>
                </a:moveTo>
                <a:lnTo>
                  <a:pt x="0" y="0"/>
                </a:lnTo>
                <a:lnTo>
                  <a:pt x="0" y="359130"/>
                </a:lnTo>
                <a:lnTo>
                  <a:pt x="5133" y="384543"/>
                </a:lnTo>
                <a:lnTo>
                  <a:pt x="19129" y="405296"/>
                </a:lnTo>
                <a:lnTo>
                  <a:pt x="39883" y="419289"/>
                </a:lnTo>
                <a:lnTo>
                  <a:pt x="65290" y="424421"/>
                </a:lnTo>
                <a:lnTo>
                  <a:pt x="90710" y="419289"/>
                </a:lnTo>
                <a:lnTo>
                  <a:pt x="111467" y="405296"/>
                </a:lnTo>
                <a:lnTo>
                  <a:pt x="125462" y="384543"/>
                </a:lnTo>
                <a:lnTo>
                  <a:pt x="130594" y="359130"/>
                </a:lnTo>
                <a:lnTo>
                  <a:pt x="130594" y="0"/>
                </a:lnTo>
                <a:close/>
              </a:path>
            </a:pathLst>
          </a:custGeom>
          <a:ln w="6529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13"/>
          <p:cNvSpPr/>
          <p:nvPr/>
        </p:nvSpPr>
        <p:spPr>
          <a:xfrm>
            <a:off x="10485856" y="6318720"/>
            <a:ext cx="130810" cy="424815"/>
          </a:xfrm>
          <a:custGeom>
            <a:avLst/>
            <a:gdLst/>
            <a:ahLst/>
            <a:cxnLst/>
            <a:rect l="l" t="t" r="r" b="b"/>
            <a:pathLst>
              <a:path w="130809" h="424814">
                <a:moveTo>
                  <a:pt x="130581" y="0"/>
                </a:moveTo>
                <a:lnTo>
                  <a:pt x="0" y="0"/>
                </a:lnTo>
                <a:lnTo>
                  <a:pt x="0" y="359130"/>
                </a:lnTo>
                <a:lnTo>
                  <a:pt x="5131" y="384543"/>
                </a:lnTo>
                <a:lnTo>
                  <a:pt x="19124" y="405296"/>
                </a:lnTo>
                <a:lnTo>
                  <a:pt x="39878" y="419289"/>
                </a:lnTo>
                <a:lnTo>
                  <a:pt x="65290" y="424421"/>
                </a:lnTo>
                <a:lnTo>
                  <a:pt x="90703" y="419289"/>
                </a:lnTo>
                <a:lnTo>
                  <a:pt x="111456" y="405296"/>
                </a:lnTo>
                <a:lnTo>
                  <a:pt x="125450" y="384543"/>
                </a:lnTo>
                <a:lnTo>
                  <a:pt x="130581" y="359130"/>
                </a:lnTo>
                <a:lnTo>
                  <a:pt x="130581" y="0"/>
                </a:lnTo>
                <a:close/>
              </a:path>
            </a:pathLst>
          </a:custGeom>
          <a:ln w="6529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14"/>
          <p:cNvSpPr/>
          <p:nvPr/>
        </p:nvSpPr>
        <p:spPr>
          <a:xfrm>
            <a:off x="10616438" y="5862054"/>
            <a:ext cx="312420" cy="457200"/>
          </a:xfrm>
          <a:custGeom>
            <a:avLst/>
            <a:gdLst/>
            <a:ahLst/>
            <a:cxnLst/>
            <a:rect l="l" t="t" r="r" b="b"/>
            <a:pathLst>
              <a:path w="312420" h="457200">
                <a:moveTo>
                  <a:pt x="0" y="456666"/>
                </a:moveTo>
                <a:lnTo>
                  <a:pt x="281089" y="456666"/>
                </a:lnTo>
                <a:lnTo>
                  <a:pt x="288563" y="455705"/>
                </a:lnTo>
                <a:lnTo>
                  <a:pt x="312039" y="419403"/>
                </a:lnTo>
                <a:lnTo>
                  <a:pt x="310515" y="411251"/>
                </a:lnTo>
                <a:lnTo>
                  <a:pt x="174205" y="0"/>
                </a:lnTo>
              </a:path>
            </a:pathLst>
          </a:custGeom>
          <a:ln w="6529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15"/>
          <p:cNvSpPr/>
          <p:nvPr/>
        </p:nvSpPr>
        <p:spPr>
          <a:xfrm>
            <a:off x="10616438" y="5600472"/>
            <a:ext cx="388620" cy="588010"/>
          </a:xfrm>
          <a:custGeom>
            <a:avLst/>
            <a:gdLst/>
            <a:ahLst/>
            <a:cxnLst/>
            <a:rect l="l" t="t" r="r" b="b"/>
            <a:pathLst>
              <a:path w="388620" h="588010">
                <a:moveTo>
                  <a:pt x="268249" y="544321"/>
                </a:moveTo>
                <a:lnTo>
                  <a:pt x="277245" y="561711"/>
                </a:lnTo>
                <a:lnTo>
                  <a:pt x="290963" y="575427"/>
                </a:lnTo>
                <a:lnTo>
                  <a:pt x="308357" y="584423"/>
                </a:lnTo>
                <a:lnTo>
                  <a:pt x="328383" y="587654"/>
                </a:lnTo>
                <a:lnTo>
                  <a:pt x="359023" y="580465"/>
                </a:lnTo>
                <a:lnTo>
                  <a:pt x="379401" y="561128"/>
                </a:lnTo>
                <a:lnTo>
                  <a:pt x="388103" y="532988"/>
                </a:lnTo>
                <a:lnTo>
                  <a:pt x="383717" y="499389"/>
                </a:lnTo>
                <a:lnTo>
                  <a:pt x="350659" y="397642"/>
                </a:lnTo>
                <a:lnTo>
                  <a:pt x="307141" y="263980"/>
                </a:lnTo>
                <a:lnTo>
                  <a:pt x="269240" y="147661"/>
                </a:lnTo>
                <a:lnTo>
                  <a:pt x="253034" y="97942"/>
                </a:lnTo>
                <a:lnTo>
                  <a:pt x="217708" y="37536"/>
                </a:lnTo>
                <a:lnTo>
                  <a:pt x="181627" y="11015"/>
                </a:lnTo>
                <a:lnTo>
                  <a:pt x="130594" y="0"/>
                </a:lnTo>
                <a:lnTo>
                  <a:pt x="0" y="0"/>
                </a:lnTo>
              </a:path>
            </a:pathLst>
          </a:custGeom>
          <a:ln w="6529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16"/>
          <p:cNvSpPr/>
          <p:nvPr/>
        </p:nvSpPr>
        <p:spPr>
          <a:xfrm>
            <a:off x="10304411" y="5862054"/>
            <a:ext cx="312420" cy="457200"/>
          </a:xfrm>
          <a:custGeom>
            <a:avLst/>
            <a:gdLst/>
            <a:ahLst/>
            <a:cxnLst/>
            <a:rect l="l" t="t" r="r" b="b"/>
            <a:pathLst>
              <a:path w="312420" h="457200">
                <a:moveTo>
                  <a:pt x="312027" y="456666"/>
                </a:moveTo>
                <a:lnTo>
                  <a:pt x="30950" y="456666"/>
                </a:lnTo>
                <a:lnTo>
                  <a:pt x="23476" y="455705"/>
                </a:lnTo>
                <a:lnTo>
                  <a:pt x="0" y="419403"/>
                </a:lnTo>
                <a:lnTo>
                  <a:pt x="1524" y="411251"/>
                </a:lnTo>
                <a:lnTo>
                  <a:pt x="137833" y="0"/>
                </a:lnTo>
              </a:path>
            </a:pathLst>
          </a:custGeom>
          <a:ln w="6529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17"/>
          <p:cNvSpPr/>
          <p:nvPr/>
        </p:nvSpPr>
        <p:spPr>
          <a:xfrm>
            <a:off x="10228341" y="5600472"/>
            <a:ext cx="388620" cy="588010"/>
          </a:xfrm>
          <a:custGeom>
            <a:avLst/>
            <a:gdLst/>
            <a:ahLst/>
            <a:cxnLst/>
            <a:rect l="l" t="t" r="r" b="b"/>
            <a:pathLst>
              <a:path w="388620" h="588010">
                <a:moveTo>
                  <a:pt x="119859" y="544321"/>
                </a:moveTo>
                <a:lnTo>
                  <a:pt x="110863" y="561711"/>
                </a:lnTo>
                <a:lnTo>
                  <a:pt x="97145" y="575427"/>
                </a:lnTo>
                <a:lnTo>
                  <a:pt x="79751" y="584423"/>
                </a:lnTo>
                <a:lnTo>
                  <a:pt x="59725" y="587654"/>
                </a:lnTo>
                <a:lnTo>
                  <a:pt x="29083" y="580465"/>
                </a:lnTo>
                <a:lnTo>
                  <a:pt x="8703" y="561128"/>
                </a:lnTo>
                <a:lnTo>
                  <a:pt x="0" y="532988"/>
                </a:lnTo>
                <a:lnTo>
                  <a:pt x="4391" y="499389"/>
                </a:lnTo>
                <a:lnTo>
                  <a:pt x="37449" y="397642"/>
                </a:lnTo>
                <a:lnTo>
                  <a:pt x="80967" y="263980"/>
                </a:lnTo>
                <a:lnTo>
                  <a:pt x="118868" y="147661"/>
                </a:lnTo>
                <a:lnTo>
                  <a:pt x="135074" y="97942"/>
                </a:lnTo>
                <a:lnTo>
                  <a:pt x="170401" y="37536"/>
                </a:lnTo>
                <a:lnTo>
                  <a:pt x="206481" y="11015"/>
                </a:lnTo>
                <a:lnTo>
                  <a:pt x="257515" y="0"/>
                </a:lnTo>
                <a:lnTo>
                  <a:pt x="388096" y="0"/>
                </a:lnTo>
              </a:path>
            </a:pathLst>
          </a:custGeom>
          <a:ln w="6529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18"/>
          <p:cNvSpPr/>
          <p:nvPr/>
        </p:nvSpPr>
        <p:spPr>
          <a:xfrm>
            <a:off x="9688227" y="5829008"/>
            <a:ext cx="163830" cy="914400"/>
          </a:xfrm>
          <a:custGeom>
            <a:avLst/>
            <a:gdLst/>
            <a:ahLst/>
            <a:cxnLst/>
            <a:rect l="l" t="t" r="r" b="b"/>
            <a:pathLst>
              <a:path w="163829" h="914400">
                <a:moveTo>
                  <a:pt x="163245" y="832523"/>
                </a:moveTo>
                <a:lnTo>
                  <a:pt x="156830" y="864296"/>
                </a:lnTo>
                <a:lnTo>
                  <a:pt x="139336" y="890241"/>
                </a:lnTo>
                <a:lnTo>
                  <a:pt x="113391" y="907732"/>
                </a:lnTo>
                <a:lnTo>
                  <a:pt x="81622" y="914145"/>
                </a:lnTo>
                <a:lnTo>
                  <a:pt x="49849" y="907732"/>
                </a:lnTo>
                <a:lnTo>
                  <a:pt x="23904" y="890241"/>
                </a:lnTo>
                <a:lnTo>
                  <a:pt x="6413" y="864296"/>
                </a:lnTo>
                <a:lnTo>
                  <a:pt x="0" y="832523"/>
                </a:lnTo>
                <a:lnTo>
                  <a:pt x="0" y="0"/>
                </a:lnTo>
              </a:path>
            </a:pathLst>
          </a:custGeom>
          <a:ln w="6529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19"/>
          <p:cNvSpPr/>
          <p:nvPr/>
        </p:nvSpPr>
        <p:spPr>
          <a:xfrm>
            <a:off x="9851472" y="5829008"/>
            <a:ext cx="163830" cy="914400"/>
          </a:xfrm>
          <a:custGeom>
            <a:avLst/>
            <a:gdLst/>
            <a:ahLst/>
            <a:cxnLst/>
            <a:rect l="l" t="t" r="r" b="b"/>
            <a:pathLst>
              <a:path w="163829" h="914400">
                <a:moveTo>
                  <a:pt x="0" y="832523"/>
                </a:moveTo>
                <a:lnTo>
                  <a:pt x="6413" y="864296"/>
                </a:lnTo>
                <a:lnTo>
                  <a:pt x="23904" y="890241"/>
                </a:lnTo>
                <a:lnTo>
                  <a:pt x="49849" y="907732"/>
                </a:lnTo>
                <a:lnTo>
                  <a:pt x="81622" y="914145"/>
                </a:lnTo>
                <a:lnTo>
                  <a:pt x="113391" y="907732"/>
                </a:lnTo>
                <a:lnTo>
                  <a:pt x="139336" y="890241"/>
                </a:lnTo>
                <a:lnTo>
                  <a:pt x="156830" y="864296"/>
                </a:lnTo>
                <a:lnTo>
                  <a:pt x="163245" y="832523"/>
                </a:lnTo>
                <a:lnTo>
                  <a:pt x="163245" y="0"/>
                </a:lnTo>
              </a:path>
            </a:pathLst>
          </a:custGeom>
          <a:ln w="6529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20"/>
          <p:cNvSpPr/>
          <p:nvPr/>
        </p:nvSpPr>
        <p:spPr>
          <a:xfrm>
            <a:off x="11673205" y="4003638"/>
            <a:ext cx="518795" cy="2379980"/>
          </a:xfrm>
          <a:custGeom>
            <a:avLst/>
            <a:gdLst/>
            <a:ahLst/>
            <a:cxnLst/>
            <a:rect l="l" t="t" r="r" b="b"/>
            <a:pathLst>
              <a:path w="518795" h="2379979">
                <a:moveTo>
                  <a:pt x="518642" y="0"/>
                </a:moveTo>
                <a:lnTo>
                  <a:pt x="0" y="518642"/>
                </a:lnTo>
                <a:lnTo>
                  <a:pt x="0" y="2379801"/>
                </a:lnTo>
                <a:lnTo>
                  <a:pt x="518642" y="2379801"/>
                </a:lnTo>
              </a:path>
            </a:pathLst>
          </a:custGeom>
          <a:ln w="78359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21"/>
          <p:cNvSpPr/>
          <p:nvPr/>
        </p:nvSpPr>
        <p:spPr>
          <a:xfrm>
            <a:off x="11892178" y="4686504"/>
            <a:ext cx="299720" cy="328930"/>
          </a:xfrm>
          <a:custGeom>
            <a:avLst/>
            <a:gdLst/>
            <a:ahLst/>
            <a:cxnLst/>
            <a:rect l="l" t="t" r="r" b="b"/>
            <a:pathLst>
              <a:path w="299720" h="328930">
                <a:moveTo>
                  <a:pt x="299669" y="328434"/>
                </a:moveTo>
                <a:lnTo>
                  <a:pt x="0" y="328434"/>
                </a:lnTo>
                <a:lnTo>
                  <a:pt x="0" y="0"/>
                </a:lnTo>
                <a:lnTo>
                  <a:pt x="299669" y="0"/>
                </a:lnTo>
              </a:path>
            </a:pathLst>
          </a:custGeom>
          <a:ln w="78358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22"/>
          <p:cNvSpPr/>
          <p:nvPr/>
        </p:nvSpPr>
        <p:spPr>
          <a:xfrm>
            <a:off x="11892178" y="5233912"/>
            <a:ext cx="299720" cy="328930"/>
          </a:xfrm>
          <a:custGeom>
            <a:avLst/>
            <a:gdLst/>
            <a:ahLst/>
            <a:cxnLst/>
            <a:rect l="l" t="t" r="r" b="b"/>
            <a:pathLst>
              <a:path w="299720" h="328929">
                <a:moveTo>
                  <a:pt x="299669" y="328434"/>
                </a:moveTo>
                <a:lnTo>
                  <a:pt x="0" y="328434"/>
                </a:lnTo>
                <a:lnTo>
                  <a:pt x="0" y="0"/>
                </a:lnTo>
                <a:lnTo>
                  <a:pt x="299669" y="0"/>
                </a:lnTo>
              </a:path>
            </a:pathLst>
          </a:custGeom>
          <a:ln w="78358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23"/>
          <p:cNvSpPr/>
          <p:nvPr/>
        </p:nvSpPr>
        <p:spPr>
          <a:xfrm>
            <a:off x="11892178" y="5781294"/>
            <a:ext cx="299720" cy="328930"/>
          </a:xfrm>
          <a:custGeom>
            <a:avLst/>
            <a:gdLst/>
            <a:ahLst/>
            <a:cxnLst/>
            <a:rect l="l" t="t" r="r" b="b"/>
            <a:pathLst>
              <a:path w="299720" h="328929">
                <a:moveTo>
                  <a:pt x="299669" y="328447"/>
                </a:moveTo>
                <a:lnTo>
                  <a:pt x="0" y="328447"/>
                </a:lnTo>
                <a:lnTo>
                  <a:pt x="0" y="0"/>
                </a:lnTo>
                <a:lnTo>
                  <a:pt x="299669" y="0"/>
                </a:lnTo>
              </a:path>
            </a:pathLst>
          </a:custGeom>
          <a:ln w="78359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24"/>
          <p:cNvSpPr/>
          <p:nvPr/>
        </p:nvSpPr>
        <p:spPr>
          <a:xfrm>
            <a:off x="10578427" y="4686504"/>
            <a:ext cx="328930" cy="328930"/>
          </a:xfrm>
          <a:custGeom>
            <a:avLst/>
            <a:gdLst/>
            <a:ahLst/>
            <a:cxnLst/>
            <a:rect l="l" t="t" r="r" b="b"/>
            <a:pathLst>
              <a:path w="328929" h="328930">
                <a:moveTo>
                  <a:pt x="328434" y="328434"/>
                </a:moveTo>
                <a:lnTo>
                  <a:pt x="0" y="328434"/>
                </a:lnTo>
                <a:lnTo>
                  <a:pt x="0" y="0"/>
                </a:lnTo>
                <a:lnTo>
                  <a:pt x="328434" y="0"/>
                </a:lnTo>
                <a:lnTo>
                  <a:pt x="328434" y="328434"/>
                </a:lnTo>
                <a:close/>
              </a:path>
            </a:pathLst>
          </a:custGeom>
          <a:ln w="78359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25"/>
          <p:cNvSpPr/>
          <p:nvPr/>
        </p:nvSpPr>
        <p:spPr>
          <a:xfrm>
            <a:off x="11125810" y="4686504"/>
            <a:ext cx="328930" cy="328930"/>
          </a:xfrm>
          <a:custGeom>
            <a:avLst/>
            <a:gdLst/>
            <a:ahLst/>
            <a:cxnLst/>
            <a:rect l="l" t="t" r="r" b="b"/>
            <a:pathLst>
              <a:path w="328929" h="328930">
                <a:moveTo>
                  <a:pt x="328434" y="328434"/>
                </a:moveTo>
                <a:lnTo>
                  <a:pt x="0" y="328434"/>
                </a:lnTo>
                <a:lnTo>
                  <a:pt x="0" y="0"/>
                </a:lnTo>
                <a:lnTo>
                  <a:pt x="328434" y="0"/>
                </a:lnTo>
                <a:lnTo>
                  <a:pt x="328434" y="328434"/>
                </a:lnTo>
                <a:close/>
              </a:path>
            </a:pathLst>
          </a:custGeom>
          <a:ln w="78359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26"/>
          <p:cNvSpPr/>
          <p:nvPr/>
        </p:nvSpPr>
        <p:spPr>
          <a:xfrm>
            <a:off x="11125810" y="5233912"/>
            <a:ext cx="328930" cy="328930"/>
          </a:xfrm>
          <a:custGeom>
            <a:avLst/>
            <a:gdLst/>
            <a:ahLst/>
            <a:cxnLst/>
            <a:rect l="l" t="t" r="r" b="b"/>
            <a:pathLst>
              <a:path w="328929" h="328929">
                <a:moveTo>
                  <a:pt x="328434" y="328434"/>
                </a:moveTo>
                <a:lnTo>
                  <a:pt x="0" y="328434"/>
                </a:lnTo>
                <a:lnTo>
                  <a:pt x="0" y="0"/>
                </a:lnTo>
                <a:lnTo>
                  <a:pt x="328434" y="0"/>
                </a:lnTo>
                <a:lnTo>
                  <a:pt x="328434" y="328434"/>
                </a:lnTo>
                <a:close/>
              </a:path>
            </a:pathLst>
          </a:custGeom>
          <a:ln w="78359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27"/>
          <p:cNvSpPr/>
          <p:nvPr/>
        </p:nvSpPr>
        <p:spPr>
          <a:xfrm>
            <a:off x="11125810" y="5781294"/>
            <a:ext cx="328930" cy="328930"/>
          </a:xfrm>
          <a:custGeom>
            <a:avLst/>
            <a:gdLst/>
            <a:ahLst/>
            <a:cxnLst/>
            <a:rect l="l" t="t" r="r" b="b"/>
            <a:pathLst>
              <a:path w="328929" h="328929">
                <a:moveTo>
                  <a:pt x="328434" y="328447"/>
                </a:moveTo>
                <a:lnTo>
                  <a:pt x="0" y="328447"/>
                </a:lnTo>
                <a:lnTo>
                  <a:pt x="0" y="0"/>
                </a:lnTo>
                <a:lnTo>
                  <a:pt x="328434" y="0"/>
                </a:lnTo>
                <a:lnTo>
                  <a:pt x="328434" y="328447"/>
                </a:lnTo>
                <a:close/>
              </a:path>
            </a:pathLst>
          </a:custGeom>
          <a:ln w="78359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28"/>
          <p:cNvSpPr/>
          <p:nvPr/>
        </p:nvSpPr>
        <p:spPr>
          <a:xfrm>
            <a:off x="10320261" y="3810000"/>
            <a:ext cx="1392555" cy="2613025"/>
          </a:xfrm>
          <a:custGeom>
            <a:avLst/>
            <a:gdLst/>
            <a:ahLst/>
            <a:cxnLst/>
            <a:rect l="l" t="t" r="r" b="b"/>
            <a:pathLst>
              <a:path w="1392554" h="2613025">
                <a:moveTo>
                  <a:pt x="806883" y="110807"/>
                </a:moveTo>
                <a:lnTo>
                  <a:pt x="696074" y="110807"/>
                </a:lnTo>
                <a:lnTo>
                  <a:pt x="1313776" y="728484"/>
                </a:lnTo>
                <a:lnTo>
                  <a:pt x="1313776" y="2534272"/>
                </a:lnTo>
                <a:lnTo>
                  <a:pt x="696074" y="2534272"/>
                </a:lnTo>
                <a:lnTo>
                  <a:pt x="696074" y="2612618"/>
                </a:lnTo>
                <a:lnTo>
                  <a:pt x="1392135" y="2612618"/>
                </a:lnTo>
                <a:lnTo>
                  <a:pt x="1392135" y="696048"/>
                </a:lnTo>
                <a:lnTo>
                  <a:pt x="806883" y="110807"/>
                </a:lnTo>
                <a:close/>
              </a:path>
              <a:path w="1392554" h="2613025">
                <a:moveTo>
                  <a:pt x="696074" y="0"/>
                </a:moveTo>
                <a:lnTo>
                  <a:pt x="0" y="696048"/>
                </a:lnTo>
                <a:lnTo>
                  <a:pt x="0" y="1384731"/>
                </a:lnTo>
                <a:lnTo>
                  <a:pt x="78358" y="1384757"/>
                </a:lnTo>
                <a:lnTo>
                  <a:pt x="78358" y="728484"/>
                </a:lnTo>
                <a:lnTo>
                  <a:pt x="696074" y="110807"/>
                </a:lnTo>
                <a:lnTo>
                  <a:pt x="806883" y="110807"/>
                </a:lnTo>
                <a:lnTo>
                  <a:pt x="696074" y="0"/>
                </a:lnTo>
                <a:close/>
              </a:path>
            </a:pathLst>
          </a:custGeom>
          <a:solidFill>
            <a:srgbClr val="33BC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object 29"/>
          <p:cNvSpPr/>
          <p:nvPr/>
        </p:nvSpPr>
        <p:spPr>
          <a:xfrm>
            <a:off x="10320261" y="3810000"/>
            <a:ext cx="1392555" cy="2613025"/>
          </a:xfrm>
          <a:custGeom>
            <a:avLst/>
            <a:gdLst/>
            <a:ahLst/>
            <a:cxnLst/>
            <a:rect l="l" t="t" r="r" b="b"/>
            <a:pathLst>
              <a:path w="1392554" h="2613025">
                <a:moveTo>
                  <a:pt x="696074" y="0"/>
                </a:moveTo>
                <a:lnTo>
                  <a:pt x="0" y="696048"/>
                </a:lnTo>
                <a:lnTo>
                  <a:pt x="0" y="1384731"/>
                </a:lnTo>
                <a:lnTo>
                  <a:pt x="75666" y="1384731"/>
                </a:lnTo>
                <a:lnTo>
                  <a:pt x="78358" y="1384757"/>
                </a:lnTo>
                <a:lnTo>
                  <a:pt x="78358" y="728484"/>
                </a:lnTo>
                <a:lnTo>
                  <a:pt x="696074" y="110807"/>
                </a:lnTo>
                <a:lnTo>
                  <a:pt x="1313776" y="728484"/>
                </a:lnTo>
                <a:lnTo>
                  <a:pt x="1313776" y="2534272"/>
                </a:lnTo>
                <a:lnTo>
                  <a:pt x="696074" y="2534272"/>
                </a:lnTo>
                <a:lnTo>
                  <a:pt x="696074" y="2612618"/>
                </a:lnTo>
                <a:lnTo>
                  <a:pt x="1392135" y="2612618"/>
                </a:lnTo>
                <a:lnTo>
                  <a:pt x="1392135" y="696048"/>
                </a:lnTo>
                <a:lnTo>
                  <a:pt x="696074" y="0"/>
                </a:lnTo>
                <a:close/>
              </a:path>
            </a:pathLst>
          </a:custGeom>
          <a:ln w="15671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" name="TextBox 48"/>
          <p:cNvSpPr txBox="1"/>
          <p:nvPr/>
        </p:nvSpPr>
        <p:spPr>
          <a:xfrm>
            <a:off x="1676400" y="4800600"/>
            <a:ext cx="6640729" cy="1431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1355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pc="40" dirty="0">
                <a:latin typeface="Arial"/>
                <a:cs typeface="Arial"/>
              </a:rPr>
              <a:t>Оригинал </a:t>
            </a:r>
            <a:r>
              <a:rPr lang="ru-RU" spc="65" dirty="0">
                <a:latin typeface="Arial"/>
                <a:cs typeface="Arial"/>
              </a:rPr>
              <a:t>и </a:t>
            </a:r>
            <a:r>
              <a:rPr lang="ru-RU" spc="60" dirty="0">
                <a:latin typeface="Arial"/>
                <a:cs typeface="Arial"/>
              </a:rPr>
              <a:t>копия </a:t>
            </a:r>
            <a:r>
              <a:rPr lang="ru-RU" spc="-350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паспорта</a:t>
            </a:r>
            <a:r>
              <a:rPr lang="ru-RU" dirty="0" smtClean="0">
                <a:latin typeface="Arial"/>
                <a:cs typeface="Arial"/>
              </a:rPr>
              <a:t>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Arial"/>
                <a:cs typeface="Arial"/>
              </a:rPr>
              <a:t>Выписка </a:t>
            </a:r>
            <a:r>
              <a:rPr lang="ru-RU" dirty="0">
                <a:latin typeface="Arial"/>
                <a:cs typeface="Arial"/>
              </a:rPr>
              <a:t>из ЕГРН о правах отдельного </a:t>
            </a:r>
            <a:r>
              <a:rPr lang="ru-RU" dirty="0" smtClean="0">
                <a:latin typeface="Arial"/>
                <a:cs typeface="Arial"/>
              </a:rPr>
              <a:t>лица</a:t>
            </a:r>
          </a:p>
          <a:p>
            <a:pPr>
              <a:spcAft>
                <a:spcPts val="600"/>
              </a:spcAft>
            </a:pPr>
            <a:r>
              <a:rPr lang="ru-RU" dirty="0" smtClean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на имевшиеся (имеющиеся) у него  объекты </a:t>
            </a:r>
            <a:r>
              <a:rPr lang="ru-RU" dirty="0" smtClean="0">
                <a:latin typeface="Arial"/>
                <a:cs typeface="Arial"/>
              </a:rPr>
              <a:t>недвижимости</a:t>
            </a:r>
          </a:p>
          <a:p>
            <a:pPr>
              <a:spcAft>
                <a:spcPts val="600"/>
              </a:spcAft>
            </a:pPr>
            <a:r>
              <a:rPr lang="ru-RU" dirty="0" smtClean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по Краснодарскому краю</a:t>
            </a:r>
            <a:r>
              <a:rPr lang="ru-RU" dirty="0" smtClean="0">
                <a:latin typeface="Arial"/>
                <a:cs typeface="Arial"/>
              </a:rPr>
              <a:t>.</a:t>
            </a:r>
            <a:endParaRPr lang="ru-RU" dirty="0">
              <a:latin typeface="Arial"/>
              <a:cs typeface="Arial"/>
            </a:endParaRPr>
          </a:p>
        </p:txBody>
      </p:sp>
      <p:sp>
        <p:nvSpPr>
          <p:cNvPr id="51" name="object 7"/>
          <p:cNvSpPr/>
          <p:nvPr/>
        </p:nvSpPr>
        <p:spPr>
          <a:xfrm>
            <a:off x="353695" y="4881148"/>
            <a:ext cx="1094105" cy="1415415"/>
          </a:xfrm>
          <a:custGeom>
            <a:avLst/>
            <a:gdLst/>
            <a:ahLst/>
            <a:cxnLst/>
            <a:rect l="l" t="t" r="r" b="b"/>
            <a:pathLst>
              <a:path w="1094105" h="1415414">
                <a:moveTo>
                  <a:pt x="1093635" y="1415275"/>
                </a:moveTo>
                <a:lnTo>
                  <a:pt x="0" y="1415275"/>
                </a:lnTo>
                <a:lnTo>
                  <a:pt x="0" y="0"/>
                </a:lnTo>
                <a:lnTo>
                  <a:pt x="707644" y="0"/>
                </a:lnTo>
                <a:lnTo>
                  <a:pt x="1093635" y="385978"/>
                </a:lnTo>
                <a:lnTo>
                  <a:pt x="1093635" y="1415275"/>
                </a:lnTo>
                <a:close/>
              </a:path>
            </a:pathLst>
          </a:custGeom>
          <a:ln w="57365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" name="TextBox 51"/>
          <p:cNvSpPr txBox="1"/>
          <p:nvPr/>
        </p:nvSpPr>
        <p:spPr>
          <a:xfrm rot="18059387">
            <a:off x="190545" y="5457111"/>
            <a:ext cx="13676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n w="10541" cmpd="sng">
                  <a:solidFill>
                    <a:srgbClr val="33BCDD"/>
                  </a:solidFill>
                  <a:prstDash val="solid"/>
                </a:ln>
                <a:solidFill>
                  <a:srgbClr val="33BCDD"/>
                </a:solidFill>
              </a:rPr>
              <a:t>Документы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0" grpId="0"/>
      <p:bldP spid="21" grpId="0"/>
      <p:bldP spid="22" grpId="0"/>
      <p:bldP spid="23" grpId="0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917733"/>
            <a:ext cx="12187415" cy="7972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lang="ru-RU" sz="400" spc="85" dirty="0" smtClean="0">
              <a:latin typeface="Arial"/>
              <a:cs typeface="Arial"/>
            </a:endParaRPr>
          </a:p>
          <a:p>
            <a:pPr algn="ctr"/>
            <a:r>
              <a:rPr lang="ru-RU" sz="2000" spc="85" dirty="0" smtClean="0">
                <a:latin typeface="Arial"/>
                <a:cs typeface="Arial"/>
              </a:rPr>
              <a:t>Кредитные</a:t>
            </a:r>
            <a:r>
              <a:rPr lang="ru-RU" sz="2000" spc="-125" dirty="0" smtClean="0">
                <a:latin typeface="Arial"/>
                <a:cs typeface="Arial"/>
              </a:rPr>
              <a:t> </a:t>
            </a:r>
            <a:r>
              <a:rPr lang="ru-RU" sz="2000" spc="75" dirty="0" smtClean="0">
                <a:latin typeface="Arial"/>
                <a:cs typeface="Arial"/>
              </a:rPr>
              <a:t>организации </a:t>
            </a:r>
            <a:r>
              <a:rPr lang="ru-RU" sz="2000" spc="75" dirty="0">
                <a:latin typeface="Arial"/>
                <a:cs typeface="Arial"/>
              </a:rPr>
              <a:t>заключившие </a:t>
            </a:r>
            <a:r>
              <a:rPr lang="ru-RU" sz="2000" spc="85" dirty="0" smtClean="0">
                <a:latin typeface="Arial"/>
                <a:cs typeface="Arial"/>
              </a:rPr>
              <a:t>Соглашение с министерством ТЭК </a:t>
            </a:r>
            <a:r>
              <a:rPr lang="ru-RU" sz="2000" spc="85" dirty="0">
                <a:latin typeface="Arial"/>
                <a:cs typeface="Arial"/>
              </a:rPr>
              <a:t>и ЖКХ </a:t>
            </a:r>
            <a:r>
              <a:rPr lang="ru-RU" sz="2000" spc="85" dirty="0" smtClean="0">
                <a:latin typeface="Arial"/>
                <a:cs typeface="Arial"/>
              </a:rPr>
              <a:t>Краснодарского края</a:t>
            </a:r>
            <a:endParaRPr lang="ru-RU" sz="2000" spc="85" dirty="0">
              <a:latin typeface="Arial"/>
              <a:cs typeface="Arial"/>
            </a:endParaRPr>
          </a:p>
          <a:p>
            <a:endParaRPr sz="2400" dirty="0"/>
          </a:p>
        </p:txBody>
      </p:sp>
      <p:pic>
        <p:nvPicPr>
          <p:cNvPr id="13" name="Рисунок 12" descr="C:\Users\Игорь\Downloads\rosselhozbank.pn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763" y="1665614"/>
            <a:ext cx="2705100" cy="739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C:\Users\Игорь\Downloads\Без названия.png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018" y="1741814"/>
            <a:ext cx="3238500" cy="66289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Прямоугольник 14"/>
          <p:cNvSpPr/>
          <p:nvPr/>
        </p:nvSpPr>
        <p:spPr>
          <a:xfrm>
            <a:off x="2971800" y="2748380"/>
            <a:ext cx="27051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АО «Россельхозбанк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(38 филиалов в КК)</a:t>
            </a: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вклад «Накопи на мечту»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(861) 254-25-65</a:t>
            </a: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(800) 100-0-100 </a:t>
            </a: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5837892" y="2748380"/>
            <a:ext cx="2971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ПАО 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КБ</a:t>
            </a:r>
            <a:r>
              <a:rPr lang="en-US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«Центр-Инвест» </a:t>
            </a:r>
            <a:endParaRPr lang="en-US" alt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(23 филиала в КК)</a:t>
            </a:r>
          </a:p>
          <a:p>
            <a:pPr algn="ctr"/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вклад «Ипотечный» </a:t>
            </a:r>
            <a:endParaRPr lang="en-US" alt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8 (861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) 219-51-19</a:t>
            </a:r>
          </a:p>
          <a:p>
            <a:pPr algn="ctr"/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8 (800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) 200-99-29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62200" y="669301"/>
            <a:ext cx="708660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600" b="1">
                <a:ln w="10541" cmpd="sng">
                  <a:solidFill>
                    <a:srgbClr val="33BCDD"/>
                  </a:solidFill>
                  <a:prstDash val="solid"/>
                </a:ln>
                <a:solidFill>
                  <a:srgbClr val="33BCDD"/>
                </a:solidFill>
              </a:defRPr>
            </a:lvl1pPr>
          </a:lstStyle>
          <a:p>
            <a:pPr algn="ctr"/>
            <a:r>
              <a:rPr lang="ru-RU" sz="3200" dirty="0" smtClean="0"/>
              <a:t>Банки </a:t>
            </a:r>
            <a:r>
              <a:rPr lang="ru-RU" sz="3200" dirty="0"/>
              <a:t>- </a:t>
            </a:r>
            <a:r>
              <a:rPr lang="ru-RU" sz="3200" dirty="0" smtClean="0"/>
              <a:t>Партнеры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5651"/>
            <a:ext cx="2581246" cy="914400"/>
          </a:xfrm>
          <a:prstGeom prst="rect">
            <a:avLst/>
          </a:prstGeom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-195277" y="2748380"/>
            <a:ext cx="2971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АО «Банк ДОМ.РФ» </a:t>
            </a:r>
            <a:endParaRPr lang="en-US" alt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(1 филиал в КК)</a:t>
            </a:r>
          </a:p>
          <a:p>
            <a:pPr algn="ctr"/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вклад «Накопительная ипотека» </a:t>
            </a:r>
            <a:endParaRPr lang="en-US" alt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(800) 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775-86-86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970684" y="2748380"/>
            <a:ext cx="27051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КБ «Кубань Кредит» 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(76 филиалов в КК)</a:t>
            </a: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вклад «Накопительный»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(800)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555-25-18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Picture backgroun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673" y="1581125"/>
            <a:ext cx="1661116" cy="100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89365" y="0"/>
            <a:ext cx="1635252" cy="7752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0" y="4259884"/>
            <a:ext cx="12189460" cy="941069"/>
          </a:xfrm>
          <a:custGeom>
            <a:avLst/>
            <a:gdLst/>
            <a:ahLst/>
            <a:cxnLst/>
            <a:rect l="l" t="t" r="r" b="b"/>
            <a:pathLst>
              <a:path w="12189460" h="941070">
                <a:moveTo>
                  <a:pt x="0" y="940523"/>
                </a:moveTo>
                <a:lnTo>
                  <a:pt x="12188952" y="940523"/>
                </a:lnTo>
                <a:lnTo>
                  <a:pt x="12188952" y="0"/>
                </a:lnTo>
                <a:lnTo>
                  <a:pt x="0" y="0"/>
                </a:lnTo>
                <a:lnTo>
                  <a:pt x="0" y="940523"/>
                </a:lnTo>
                <a:close/>
              </a:path>
            </a:pathLst>
          </a:custGeom>
          <a:solidFill>
            <a:srgbClr val="33BC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10433481" y="1134809"/>
            <a:ext cx="1755470" cy="47468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749476" y="1556437"/>
            <a:ext cx="9686417" cy="39036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9440">
              <a:lnSpc>
                <a:spcPct val="100000"/>
              </a:lnSpc>
              <a:spcBef>
                <a:spcPts val="100"/>
              </a:spcBef>
            </a:pPr>
            <a:endParaRPr sz="3200" dirty="0">
              <a:latin typeface="Arial"/>
              <a:cs typeface="Arial"/>
            </a:endParaRPr>
          </a:p>
          <a:p>
            <a:pPr marL="922019">
              <a:lnSpc>
                <a:spcPct val="100000"/>
              </a:lnSpc>
              <a:spcBef>
                <a:spcPts val="919"/>
              </a:spcBef>
            </a:pPr>
            <a:r>
              <a:rPr sz="2000" spc="25" dirty="0" smtClean="0">
                <a:latin typeface="Arial"/>
                <a:cs typeface="Arial"/>
              </a:rPr>
              <a:t>Использование</a:t>
            </a:r>
            <a:r>
              <a:rPr sz="2000" spc="-95" dirty="0" smtClean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средств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25" dirty="0">
                <a:latin typeface="Arial"/>
                <a:cs typeface="Arial"/>
              </a:rPr>
              <a:t>социальной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30" dirty="0">
                <a:latin typeface="Arial"/>
                <a:cs typeface="Arial"/>
              </a:rPr>
              <a:t>выплаты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65" dirty="0" smtClean="0">
                <a:latin typeface="Arial"/>
                <a:cs typeface="Arial"/>
              </a:rPr>
              <a:t>возможно</a:t>
            </a:r>
            <a:r>
              <a:rPr sz="2000" spc="-95" dirty="0" smtClean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на</a:t>
            </a:r>
            <a:r>
              <a:rPr sz="2000" spc="-25" dirty="0" smtClean="0">
                <a:latin typeface="Arial"/>
                <a:cs typeface="Arial"/>
              </a:rPr>
              <a:t>:</a:t>
            </a:r>
            <a:endParaRPr lang="ru-RU" sz="2000" spc="-25" dirty="0" smtClean="0">
              <a:latin typeface="Arial"/>
              <a:cs typeface="Arial"/>
            </a:endParaRPr>
          </a:p>
          <a:p>
            <a:pPr marL="1417955" lvl="1" indent="-134620">
              <a:lnSpc>
                <a:spcPct val="150000"/>
              </a:lnSpc>
              <a:spcBef>
                <a:spcPts val="720"/>
              </a:spcBef>
              <a:buChar char="-"/>
              <a:tabLst>
                <a:tab pos="1418590" algn="l"/>
              </a:tabLst>
            </a:pPr>
            <a:r>
              <a:rPr lang="ru-RU" sz="2000" spc="45" dirty="0" smtClean="0">
                <a:latin typeface="Arial"/>
                <a:cs typeface="Arial"/>
              </a:rPr>
              <a:t>Приобретение </a:t>
            </a:r>
            <a:r>
              <a:rPr sz="2000" spc="65" dirty="0" smtClean="0">
                <a:latin typeface="Arial"/>
                <a:cs typeface="Arial"/>
              </a:rPr>
              <a:t>готового</a:t>
            </a:r>
            <a:r>
              <a:rPr sz="2000" spc="-240" dirty="0" smtClean="0">
                <a:latin typeface="Arial"/>
                <a:cs typeface="Arial"/>
              </a:rPr>
              <a:t> </a:t>
            </a:r>
            <a:r>
              <a:rPr sz="2000" spc="40" dirty="0" smtClean="0">
                <a:latin typeface="Arial"/>
                <a:cs typeface="Arial"/>
              </a:rPr>
              <a:t>жилья</a:t>
            </a:r>
            <a:r>
              <a:rPr sz="2000" spc="40" dirty="0">
                <a:latin typeface="Arial"/>
                <a:cs typeface="Arial"/>
              </a:rPr>
              <a:t>;</a:t>
            </a:r>
            <a:endParaRPr sz="2000" dirty="0">
              <a:latin typeface="Arial"/>
              <a:cs typeface="Arial"/>
            </a:endParaRPr>
          </a:p>
          <a:p>
            <a:pPr marL="1419860" lvl="1" indent="-134620">
              <a:lnSpc>
                <a:spcPct val="150000"/>
              </a:lnSpc>
              <a:spcBef>
                <a:spcPts val="160"/>
              </a:spcBef>
              <a:buChar char="-"/>
              <a:tabLst>
                <a:tab pos="1420495" algn="l"/>
              </a:tabLst>
            </a:pPr>
            <a:r>
              <a:rPr lang="ru-RU" sz="2000" spc="45" dirty="0">
                <a:latin typeface="Arial"/>
                <a:cs typeface="Arial"/>
              </a:rPr>
              <a:t>Приобретение</a:t>
            </a:r>
            <a:r>
              <a:rPr sz="2000" spc="-90" dirty="0" smtClean="0">
                <a:latin typeface="Arial"/>
                <a:cs typeface="Arial"/>
              </a:rPr>
              <a:t> </a:t>
            </a:r>
            <a:r>
              <a:rPr sz="2000" spc="85" dirty="0">
                <a:latin typeface="Arial"/>
                <a:cs typeface="Arial"/>
              </a:rPr>
              <a:t>жилого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45" dirty="0">
                <a:latin typeface="Arial"/>
                <a:cs typeface="Arial"/>
              </a:rPr>
              <a:t>помещения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на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70" dirty="0">
                <a:latin typeface="Arial"/>
                <a:cs typeface="Arial"/>
              </a:rPr>
              <a:t>любом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этапе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строительства;</a:t>
            </a:r>
            <a:endParaRPr sz="2000" dirty="0">
              <a:latin typeface="Arial"/>
              <a:cs typeface="Arial"/>
            </a:endParaRPr>
          </a:p>
          <a:p>
            <a:pPr marL="1419860" lvl="1" indent="-134620">
              <a:lnSpc>
                <a:spcPct val="150000"/>
              </a:lnSpc>
              <a:spcBef>
                <a:spcPts val="160"/>
              </a:spcBef>
              <a:buChar char="-"/>
              <a:tabLst>
                <a:tab pos="1420495" algn="l"/>
              </a:tabLst>
            </a:pPr>
            <a:r>
              <a:rPr lang="ru-RU" sz="2000" spc="20" dirty="0" smtClean="0">
                <a:latin typeface="Arial"/>
                <a:cs typeface="Arial"/>
              </a:rPr>
              <a:t>Строительство </a:t>
            </a:r>
            <a:r>
              <a:rPr sz="2000" spc="45" dirty="0" smtClean="0">
                <a:latin typeface="Arial"/>
                <a:cs typeface="Arial"/>
              </a:rPr>
              <a:t>индивидуального </a:t>
            </a:r>
            <a:r>
              <a:rPr sz="2000" spc="85" dirty="0">
                <a:latin typeface="Arial"/>
                <a:cs typeface="Arial"/>
              </a:rPr>
              <a:t>жилого</a:t>
            </a:r>
            <a:r>
              <a:rPr sz="2000" spc="-350" dirty="0">
                <a:latin typeface="Arial"/>
                <a:cs typeface="Arial"/>
              </a:rPr>
              <a:t> </a:t>
            </a:r>
            <a:r>
              <a:rPr sz="2000" spc="30" dirty="0" smtClean="0">
                <a:latin typeface="Arial"/>
                <a:cs typeface="Arial"/>
              </a:rPr>
              <a:t>дома</a:t>
            </a:r>
            <a:r>
              <a:rPr lang="ru-RU" sz="2000" spc="30" dirty="0" smtClean="0">
                <a:latin typeface="Arial"/>
                <a:cs typeface="Arial"/>
              </a:rPr>
              <a:t>.</a:t>
            </a:r>
            <a:endParaRPr sz="2000" dirty="0" smtClean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</a:pPr>
            <a:endParaRPr sz="2000" dirty="0" smtClean="0">
              <a:latin typeface="Times New Roman"/>
              <a:cs typeface="Times New Roman"/>
            </a:endParaRPr>
          </a:p>
          <a:p>
            <a:pPr marL="12700" marR="1063625">
              <a:lnSpc>
                <a:spcPts val="2600"/>
              </a:lnSpc>
              <a:spcBef>
                <a:spcPts val="5"/>
              </a:spcBef>
            </a:pPr>
            <a:r>
              <a:rPr sz="2300" b="1" spc="20" dirty="0" smtClean="0">
                <a:solidFill>
                  <a:srgbClr val="C00000"/>
                </a:solidFill>
                <a:latin typeface="Arial"/>
                <a:cs typeface="Arial"/>
              </a:rPr>
              <a:t>Приобретаемое </a:t>
            </a:r>
            <a:r>
              <a:rPr sz="2300" b="1" spc="70" dirty="0" smtClean="0">
                <a:solidFill>
                  <a:srgbClr val="C00000"/>
                </a:solidFill>
                <a:latin typeface="Arial"/>
                <a:cs typeface="Arial"/>
              </a:rPr>
              <a:t>жилое</a:t>
            </a:r>
            <a:r>
              <a:rPr lang="ru-RU" sz="2300" b="1" spc="7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300" b="1" spc="-455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300" b="1" spc="35" dirty="0">
                <a:solidFill>
                  <a:srgbClr val="C00000"/>
                </a:solidFill>
                <a:latin typeface="Arial"/>
                <a:cs typeface="Arial"/>
              </a:rPr>
              <a:t>помещение </a:t>
            </a:r>
            <a:r>
              <a:rPr sz="2300" b="1" spc="55" dirty="0" smtClean="0">
                <a:solidFill>
                  <a:srgbClr val="C00000"/>
                </a:solidFill>
                <a:latin typeface="Arial"/>
                <a:cs typeface="Arial"/>
              </a:rPr>
              <a:t>должно</a:t>
            </a:r>
            <a:r>
              <a:rPr lang="ru-RU" sz="2300" b="1" spc="55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300" b="1" spc="-20" dirty="0" smtClean="0">
                <a:solidFill>
                  <a:srgbClr val="C00000"/>
                </a:solidFill>
                <a:latin typeface="Arial"/>
                <a:cs typeface="Arial"/>
              </a:rPr>
              <a:t>находиться </a:t>
            </a:r>
            <a:r>
              <a:rPr sz="2300" b="1" spc="-20" dirty="0">
                <a:solidFill>
                  <a:srgbClr val="C00000"/>
                </a:solidFill>
                <a:latin typeface="Arial"/>
                <a:cs typeface="Arial"/>
              </a:rPr>
              <a:t>на </a:t>
            </a:r>
            <a:r>
              <a:rPr sz="2300" b="1" spc="20" dirty="0">
                <a:solidFill>
                  <a:srgbClr val="C00000"/>
                </a:solidFill>
                <a:latin typeface="Arial"/>
                <a:cs typeface="Arial"/>
              </a:rPr>
              <a:t>территории </a:t>
            </a:r>
            <a:r>
              <a:rPr sz="2300" b="1" spc="5" dirty="0">
                <a:solidFill>
                  <a:srgbClr val="C00000"/>
                </a:solidFill>
                <a:latin typeface="Arial"/>
                <a:cs typeface="Arial"/>
              </a:rPr>
              <a:t>Краснодарского</a:t>
            </a:r>
            <a:r>
              <a:rPr sz="2300" b="1" spc="-3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300" b="1" spc="20" dirty="0">
                <a:solidFill>
                  <a:srgbClr val="C00000"/>
                </a:solidFill>
                <a:latin typeface="Arial"/>
                <a:cs typeface="Arial"/>
              </a:rPr>
              <a:t>края.</a:t>
            </a:r>
            <a:endParaRPr sz="2300" dirty="0">
              <a:solidFill>
                <a:srgbClr val="C0000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000" dirty="0" smtClean="0">
              <a:latin typeface="Times New Roman"/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0663" y="582897"/>
            <a:ext cx="1143000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600" b="1">
                <a:ln w="10541" cmpd="sng">
                  <a:solidFill>
                    <a:srgbClr val="33BCDD"/>
                  </a:solidFill>
                  <a:prstDash val="solid"/>
                </a:ln>
                <a:solidFill>
                  <a:srgbClr val="33BCDD"/>
                </a:solidFill>
              </a:defRPr>
            </a:lvl1pPr>
          </a:lstStyle>
          <a:p>
            <a:r>
              <a:rPr lang="ru-RU" sz="3200" dirty="0" smtClean="0"/>
              <a:t> Целевое использование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660531"/>
            <a:ext cx="12188952" cy="21974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1661020" y="506260"/>
            <a:ext cx="10340975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810" dirty="0" smtClean="0">
                <a:solidFill>
                  <a:srgbClr val="33BCDD"/>
                </a:solidFill>
                <a:latin typeface="Arial"/>
                <a:cs typeface="Arial"/>
              </a:rPr>
              <a:t> </a:t>
            </a:r>
            <a:endParaRPr sz="3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endParaRPr sz="3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8769" y="1607657"/>
            <a:ext cx="9168587" cy="51312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975">
              <a:lnSpc>
                <a:spcPts val="3030"/>
              </a:lnSpc>
              <a:spcBef>
                <a:spcPts val="100"/>
              </a:spcBef>
              <a:tabLst>
                <a:tab pos="3949700" algn="l"/>
              </a:tabLst>
            </a:pPr>
            <a:r>
              <a:rPr sz="2600" b="1" dirty="0" smtClean="0">
                <a:latin typeface="Arial"/>
                <a:cs typeface="Arial"/>
              </a:rPr>
              <a:t>более	более</a:t>
            </a:r>
            <a:endParaRPr sz="2600" dirty="0">
              <a:latin typeface="Arial"/>
              <a:cs typeface="Arial"/>
            </a:endParaRPr>
          </a:p>
          <a:p>
            <a:pPr marL="12700">
              <a:lnSpc>
                <a:spcPts val="5590"/>
              </a:lnSpc>
              <a:tabLst>
                <a:tab pos="3949700" algn="l"/>
              </a:tabLst>
            </a:pPr>
            <a:r>
              <a:rPr sz="4000" b="1" spc="2790" dirty="0" smtClean="0">
                <a:solidFill>
                  <a:srgbClr val="33BCDD"/>
                </a:solidFill>
                <a:latin typeface="Arial Black" panose="020B0A04020102020204" pitchFamily="34" charset="0"/>
                <a:cs typeface="Arial"/>
              </a:rPr>
              <a:t>2</a:t>
            </a:r>
            <a:r>
              <a:rPr lang="ru-RU" sz="4000" b="1" spc="2790" dirty="0" smtClean="0">
                <a:solidFill>
                  <a:srgbClr val="33BCDD"/>
                </a:solidFill>
                <a:latin typeface="Arial Black" panose="020B0A04020102020204" pitchFamily="34" charset="0"/>
                <a:cs typeface="Arial"/>
              </a:rPr>
              <a:t>3</a:t>
            </a:r>
            <a:r>
              <a:rPr lang="en-US" sz="4000" b="1" spc="2790" dirty="0" smtClean="0">
                <a:solidFill>
                  <a:srgbClr val="33BCDD"/>
                </a:solidFill>
                <a:latin typeface="Arial Black" panose="020B0A04020102020204" pitchFamily="34" charset="0"/>
                <a:cs typeface="Arial"/>
              </a:rPr>
              <a:t>50</a:t>
            </a:r>
            <a:r>
              <a:rPr sz="4800" b="1" spc="2790" dirty="0">
                <a:solidFill>
                  <a:srgbClr val="33BCDD"/>
                </a:solidFill>
                <a:latin typeface="Arial Black" panose="020B0A04020102020204" pitchFamily="34" charset="0"/>
                <a:cs typeface="Arial"/>
              </a:rPr>
              <a:t>	</a:t>
            </a:r>
            <a:r>
              <a:rPr sz="4000" b="1" spc="1675" dirty="0" smtClean="0">
                <a:solidFill>
                  <a:srgbClr val="33BCDD"/>
                </a:solidFill>
                <a:latin typeface="Arial Black" panose="020B0A04020102020204" pitchFamily="34" charset="0"/>
                <a:cs typeface="Arial"/>
              </a:rPr>
              <a:t>4</a:t>
            </a:r>
            <a:r>
              <a:rPr lang="en-US" sz="4000" b="1" spc="1675" dirty="0" smtClean="0">
                <a:solidFill>
                  <a:srgbClr val="33BCDD"/>
                </a:solidFill>
                <a:latin typeface="Arial Black" panose="020B0A04020102020204" pitchFamily="34" charset="0"/>
                <a:cs typeface="Arial"/>
              </a:rPr>
              <a:t>50</a:t>
            </a:r>
            <a:r>
              <a:rPr sz="4000" b="1" spc="95" dirty="0" smtClean="0">
                <a:solidFill>
                  <a:srgbClr val="33BCDD"/>
                </a:solidFill>
                <a:latin typeface="Arial Black" panose="020B0A04020102020204" pitchFamily="34" charset="0"/>
                <a:cs typeface="Arial"/>
              </a:rPr>
              <a:t> </a:t>
            </a:r>
            <a:r>
              <a:rPr lang="ru-RU" sz="4000" b="1" spc="455" dirty="0" smtClean="0">
                <a:solidFill>
                  <a:srgbClr val="33BCDD"/>
                </a:solidFill>
                <a:latin typeface="Arial Black" panose="020B0A04020102020204" pitchFamily="34" charset="0"/>
                <a:cs typeface="Arial"/>
              </a:rPr>
              <a:t>млн</a:t>
            </a:r>
            <a:r>
              <a:rPr sz="4000" b="1" spc="455" dirty="0" smtClean="0">
                <a:solidFill>
                  <a:srgbClr val="33BCDD"/>
                </a:solidFill>
                <a:latin typeface="Arial Black" panose="020B0A04020102020204" pitchFamily="34" charset="0"/>
                <a:cs typeface="Arial"/>
              </a:rPr>
              <a:t>.</a:t>
            </a:r>
            <a:endParaRPr sz="4000" b="1" dirty="0">
              <a:latin typeface="Arial Black" panose="020B0A04020102020204" pitchFamily="34" charset="0"/>
              <a:cs typeface="Arial"/>
            </a:endParaRPr>
          </a:p>
          <a:p>
            <a:pPr marL="53975">
              <a:lnSpc>
                <a:spcPts val="3040"/>
              </a:lnSpc>
              <a:tabLst>
                <a:tab pos="3949700" algn="l"/>
              </a:tabLst>
            </a:pPr>
            <a:r>
              <a:rPr sz="3900" b="1" spc="67" baseline="2136" dirty="0">
                <a:latin typeface="Arial"/>
                <a:cs typeface="Arial"/>
              </a:rPr>
              <a:t>человек	</a:t>
            </a:r>
            <a:r>
              <a:rPr sz="2600" b="1" spc="10" dirty="0">
                <a:latin typeface="Arial"/>
                <a:cs typeface="Arial"/>
              </a:rPr>
              <a:t>рублей</a:t>
            </a:r>
            <a:endParaRPr sz="2600" dirty="0">
              <a:latin typeface="Arial"/>
              <a:cs typeface="Arial"/>
            </a:endParaRPr>
          </a:p>
          <a:p>
            <a:pPr marL="53975" marR="1586230">
              <a:lnSpc>
                <a:spcPts val="2100"/>
              </a:lnSpc>
              <a:spcBef>
                <a:spcPts val="1080"/>
              </a:spcBef>
              <a:tabLst>
                <a:tab pos="3993515" algn="l"/>
              </a:tabLst>
            </a:pPr>
            <a:r>
              <a:rPr sz="1900" spc="-15" dirty="0">
                <a:latin typeface="Noto Sans"/>
                <a:cs typeface="Noto Sans"/>
              </a:rPr>
              <a:t>улучшили</a:t>
            </a:r>
            <a:r>
              <a:rPr sz="1900" spc="10" dirty="0">
                <a:latin typeface="Noto Sans"/>
                <a:cs typeface="Noto Sans"/>
              </a:rPr>
              <a:t> </a:t>
            </a:r>
            <a:r>
              <a:rPr sz="1900" spc="-15" dirty="0">
                <a:latin typeface="Noto Sans"/>
                <a:cs typeface="Noto Sans"/>
              </a:rPr>
              <a:t>свои</a:t>
            </a:r>
            <a:r>
              <a:rPr sz="1900" spc="10" dirty="0">
                <a:latin typeface="Noto Sans"/>
                <a:cs typeface="Noto Sans"/>
              </a:rPr>
              <a:t> </a:t>
            </a:r>
            <a:r>
              <a:rPr sz="1900" spc="-20" dirty="0" smtClean="0">
                <a:latin typeface="Noto Sans"/>
                <a:cs typeface="Noto Sans"/>
              </a:rPr>
              <a:t>жилищные	</a:t>
            </a:r>
            <a:r>
              <a:rPr sz="1900" spc="-15" dirty="0" smtClean="0">
                <a:latin typeface="Noto Sans"/>
                <a:cs typeface="Noto Sans"/>
              </a:rPr>
              <a:t>было </a:t>
            </a:r>
            <a:r>
              <a:rPr sz="1900" spc="-15" dirty="0">
                <a:latin typeface="Noto Sans"/>
                <a:cs typeface="Noto Sans"/>
              </a:rPr>
              <a:t>перечислено </a:t>
            </a:r>
            <a:r>
              <a:rPr sz="1900" spc="-10" dirty="0">
                <a:latin typeface="Noto Sans"/>
                <a:cs typeface="Noto Sans"/>
              </a:rPr>
              <a:t>на </a:t>
            </a:r>
            <a:r>
              <a:rPr sz="1900" spc="-15" dirty="0">
                <a:latin typeface="Noto Sans"/>
                <a:cs typeface="Noto Sans"/>
              </a:rPr>
              <a:t>счета  условия</a:t>
            </a:r>
            <a:r>
              <a:rPr sz="1900" spc="10" dirty="0">
                <a:latin typeface="Noto Sans"/>
                <a:cs typeface="Noto Sans"/>
              </a:rPr>
              <a:t> </a:t>
            </a:r>
            <a:r>
              <a:rPr sz="1900" spc="-15" dirty="0">
                <a:latin typeface="Noto Sans"/>
                <a:cs typeface="Noto Sans"/>
              </a:rPr>
              <a:t>благодаря</a:t>
            </a:r>
            <a:r>
              <a:rPr sz="1900" spc="5" dirty="0">
                <a:latin typeface="Noto Sans"/>
                <a:cs typeface="Noto Sans"/>
              </a:rPr>
              <a:t> </a:t>
            </a:r>
            <a:r>
              <a:rPr sz="1900" spc="-15" dirty="0">
                <a:latin typeface="Noto Sans"/>
                <a:cs typeface="Noto Sans"/>
              </a:rPr>
              <a:t>участию	участников </a:t>
            </a:r>
            <a:r>
              <a:rPr sz="1900" spc="-10" dirty="0">
                <a:latin typeface="Noto Sans"/>
                <a:cs typeface="Noto Sans"/>
              </a:rPr>
              <a:t>с</a:t>
            </a:r>
            <a:r>
              <a:rPr sz="1900" spc="5" dirty="0">
                <a:latin typeface="Noto Sans"/>
                <a:cs typeface="Noto Sans"/>
              </a:rPr>
              <a:t> </a:t>
            </a:r>
            <a:r>
              <a:rPr sz="1900" spc="-10" dirty="0">
                <a:latin typeface="Noto Sans"/>
                <a:cs typeface="Noto Sans"/>
              </a:rPr>
              <a:t>начала</a:t>
            </a:r>
            <a:endParaRPr sz="1900" dirty="0">
              <a:latin typeface="Noto Sans"/>
              <a:cs typeface="Noto Sans"/>
            </a:endParaRPr>
          </a:p>
          <a:p>
            <a:pPr marL="53975">
              <a:lnSpc>
                <a:spcPts val="2060"/>
              </a:lnSpc>
              <a:tabLst>
                <a:tab pos="3993515" algn="l"/>
              </a:tabLst>
            </a:pPr>
            <a:r>
              <a:rPr sz="1900" spc="-15" dirty="0">
                <a:latin typeface="Noto Sans"/>
                <a:cs typeface="Noto Sans"/>
              </a:rPr>
              <a:t>в</a:t>
            </a:r>
            <a:r>
              <a:rPr sz="1900" dirty="0">
                <a:latin typeface="Noto Sans"/>
                <a:cs typeface="Noto Sans"/>
              </a:rPr>
              <a:t> </a:t>
            </a:r>
            <a:r>
              <a:rPr sz="1900" spc="-15" dirty="0">
                <a:latin typeface="Noto Sans"/>
                <a:cs typeface="Noto Sans"/>
              </a:rPr>
              <a:t>программе	реализации</a:t>
            </a:r>
            <a:r>
              <a:rPr sz="1900" dirty="0">
                <a:latin typeface="Noto Sans"/>
                <a:cs typeface="Noto Sans"/>
              </a:rPr>
              <a:t> </a:t>
            </a:r>
            <a:r>
              <a:rPr sz="1900" spc="-20" dirty="0">
                <a:latin typeface="Noto Sans"/>
                <a:cs typeface="Noto Sans"/>
              </a:rPr>
              <a:t>программы</a:t>
            </a:r>
            <a:endParaRPr sz="1900" dirty="0">
              <a:latin typeface="Noto Sans"/>
              <a:cs typeface="Noto Sans"/>
            </a:endParaRPr>
          </a:p>
          <a:p>
            <a:pPr>
              <a:lnSpc>
                <a:spcPct val="100000"/>
              </a:lnSpc>
            </a:pPr>
            <a:endParaRPr sz="2600" dirty="0">
              <a:latin typeface="Times New Roman"/>
              <a:cs typeface="Times New Roman"/>
            </a:endParaRPr>
          </a:p>
          <a:p>
            <a:pPr marL="17780" marR="5080">
              <a:lnSpc>
                <a:spcPct val="106100"/>
              </a:lnSpc>
              <a:spcBef>
                <a:spcPts val="1935"/>
              </a:spcBef>
            </a:pPr>
            <a:r>
              <a:rPr lang="ru-RU" sz="2200" b="1" spc="10" dirty="0" smtClean="0">
                <a:latin typeface="Arial"/>
                <a:cs typeface="Arial"/>
              </a:rPr>
              <a:t>Администрация </a:t>
            </a:r>
            <a:r>
              <a:rPr lang="ru-RU" sz="2200" b="1" spc="5" dirty="0">
                <a:latin typeface="Arial"/>
                <a:cs typeface="Arial"/>
              </a:rPr>
              <a:t>Краснодарского </a:t>
            </a:r>
            <a:r>
              <a:rPr lang="ru-RU" sz="2200" b="1" spc="40" dirty="0">
                <a:latin typeface="Arial"/>
                <a:cs typeface="Arial"/>
              </a:rPr>
              <a:t>края совместно </a:t>
            </a:r>
            <a:r>
              <a:rPr lang="ru-RU" sz="2200" b="1" spc="-125" dirty="0">
                <a:latin typeface="Arial"/>
                <a:cs typeface="Arial"/>
              </a:rPr>
              <a:t>с банками- партнерами </a:t>
            </a:r>
            <a:r>
              <a:rPr lang="ru-RU" sz="2200" b="1" spc="-25" dirty="0">
                <a:latin typeface="Arial"/>
                <a:cs typeface="Arial"/>
              </a:rPr>
              <a:t>полностью  </a:t>
            </a:r>
            <a:r>
              <a:rPr lang="ru-RU" sz="2200" b="1" spc="-5" dirty="0">
                <a:latin typeface="Arial"/>
                <a:cs typeface="Arial"/>
              </a:rPr>
              <a:t>выполняет </a:t>
            </a:r>
            <a:r>
              <a:rPr lang="ru-RU" sz="2200" b="1" spc="-50" dirty="0">
                <a:latin typeface="Arial"/>
                <a:cs typeface="Arial"/>
              </a:rPr>
              <a:t>финансовые </a:t>
            </a:r>
            <a:r>
              <a:rPr lang="ru-RU" sz="2200" b="1" spc="-15" dirty="0">
                <a:latin typeface="Arial"/>
                <a:cs typeface="Arial"/>
              </a:rPr>
              <a:t>обязательства, </a:t>
            </a:r>
            <a:r>
              <a:rPr lang="ru-RU" sz="2200" b="1" spc="5" dirty="0">
                <a:latin typeface="Arial"/>
                <a:cs typeface="Arial"/>
              </a:rPr>
              <a:t>взятые </a:t>
            </a:r>
            <a:r>
              <a:rPr lang="ru-RU" sz="2200" b="1" spc="-450" dirty="0">
                <a:latin typeface="Arial"/>
                <a:cs typeface="Arial"/>
              </a:rPr>
              <a:t> </a:t>
            </a:r>
            <a:r>
              <a:rPr lang="ru-RU" sz="2200" b="1" spc="-20" dirty="0">
                <a:latin typeface="Arial"/>
                <a:cs typeface="Arial"/>
              </a:rPr>
              <a:t>на </a:t>
            </a:r>
            <a:r>
              <a:rPr lang="ru-RU" sz="2200" b="1" spc="-35" dirty="0">
                <a:latin typeface="Arial"/>
                <a:cs typeface="Arial"/>
              </a:rPr>
              <a:t>себя, </a:t>
            </a:r>
            <a:r>
              <a:rPr lang="ru-RU" sz="2200" b="1" spc="-40" dirty="0">
                <a:latin typeface="Arial"/>
                <a:cs typeface="Arial"/>
              </a:rPr>
              <a:t>в </a:t>
            </a:r>
            <a:r>
              <a:rPr lang="ru-RU" sz="2200" b="1" spc="-15" dirty="0">
                <a:latin typeface="Arial"/>
                <a:cs typeface="Arial"/>
              </a:rPr>
              <a:t>части начислений </a:t>
            </a:r>
            <a:r>
              <a:rPr lang="ru-RU" sz="2200" b="1" spc="5" dirty="0">
                <a:latin typeface="Arial"/>
                <a:cs typeface="Arial"/>
              </a:rPr>
              <a:t>и </a:t>
            </a:r>
            <a:r>
              <a:rPr lang="ru-RU" sz="2200" b="1" spc="-5" dirty="0">
                <a:latin typeface="Arial"/>
                <a:cs typeface="Arial"/>
              </a:rPr>
              <a:t>перечислений </a:t>
            </a:r>
            <a:r>
              <a:rPr lang="ru-RU" sz="2200" b="1" spc="-30" dirty="0">
                <a:latin typeface="Arial"/>
                <a:cs typeface="Arial"/>
              </a:rPr>
              <a:t>социальной </a:t>
            </a:r>
            <a:r>
              <a:rPr lang="ru-RU" sz="2200" b="1" spc="-25" dirty="0">
                <a:latin typeface="Arial"/>
                <a:cs typeface="Arial"/>
              </a:rPr>
              <a:t>выплаты  </a:t>
            </a:r>
            <a:r>
              <a:rPr lang="ru-RU" sz="2200" b="1" dirty="0">
                <a:latin typeface="Arial"/>
                <a:cs typeface="Arial"/>
              </a:rPr>
              <a:t>из</a:t>
            </a:r>
            <a:r>
              <a:rPr lang="ru-RU" sz="2200" b="1" spc="-90" dirty="0">
                <a:latin typeface="Arial"/>
                <a:cs typeface="Arial"/>
              </a:rPr>
              <a:t> </a:t>
            </a:r>
            <a:r>
              <a:rPr lang="ru-RU" sz="2200" b="1" spc="-10" dirty="0">
                <a:latin typeface="Arial"/>
                <a:cs typeface="Arial"/>
              </a:rPr>
              <a:t>средств</a:t>
            </a:r>
            <a:r>
              <a:rPr lang="ru-RU" sz="2200" b="1" spc="-85" dirty="0">
                <a:latin typeface="Arial"/>
                <a:cs typeface="Arial"/>
              </a:rPr>
              <a:t> </a:t>
            </a:r>
            <a:r>
              <a:rPr lang="ru-RU" sz="2200" b="1" spc="30" dirty="0">
                <a:latin typeface="Arial"/>
                <a:cs typeface="Arial"/>
              </a:rPr>
              <a:t>краевого</a:t>
            </a:r>
            <a:r>
              <a:rPr lang="ru-RU" sz="2200" b="1" spc="-85" dirty="0">
                <a:latin typeface="Arial"/>
                <a:cs typeface="Arial"/>
              </a:rPr>
              <a:t> </a:t>
            </a:r>
            <a:r>
              <a:rPr lang="ru-RU" sz="2200" b="1" spc="75" dirty="0">
                <a:latin typeface="Arial"/>
                <a:cs typeface="Arial"/>
              </a:rPr>
              <a:t>бюджета</a:t>
            </a:r>
            <a:r>
              <a:rPr lang="ru-RU" sz="2200" b="1" spc="-85" dirty="0">
                <a:latin typeface="Arial"/>
                <a:cs typeface="Arial"/>
              </a:rPr>
              <a:t> </a:t>
            </a:r>
            <a:r>
              <a:rPr lang="ru-RU" sz="2200" b="1" spc="-20" dirty="0">
                <a:latin typeface="Arial"/>
                <a:cs typeface="Arial"/>
              </a:rPr>
              <a:t>на</a:t>
            </a:r>
            <a:r>
              <a:rPr lang="ru-RU" sz="2200" b="1" spc="-90" dirty="0">
                <a:latin typeface="Arial"/>
                <a:cs typeface="Arial"/>
              </a:rPr>
              <a:t> </a:t>
            </a:r>
            <a:r>
              <a:rPr lang="ru-RU" sz="2200" b="1" spc="-5" dirty="0">
                <a:latin typeface="Arial"/>
                <a:cs typeface="Arial"/>
              </a:rPr>
              <a:t>счета</a:t>
            </a:r>
            <a:r>
              <a:rPr lang="ru-RU" sz="2200" b="1" spc="-85" dirty="0">
                <a:latin typeface="Arial"/>
                <a:cs typeface="Arial"/>
              </a:rPr>
              <a:t> </a:t>
            </a:r>
            <a:r>
              <a:rPr lang="ru-RU" sz="2200" b="1" spc="50" dirty="0" smtClean="0">
                <a:latin typeface="Arial"/>
                <a:cs typeface="Arial"/>
              </a:rPr>
              <a:t>граждан.</a:t>
            </a:r>
            <a:endParaRPr lang="ru-RU" sz="2200" dirty="0">
              <a:latin typeface="Arial"/>
              <a:cs typeface="Arial"/>
            </a:endParaRPr>
          </a:p>
          <a:p>
            <a:pPr marL="17780" marR="5080">
              <a:lnSpc>
                <a:spcPct val="106100"/>
              </a:lnSpc>
              <a:spcBef>
                <a:spcPts val="1935"/>
              </a:spcBef>
            </a:pPr>
            <a:endParaRPr sz="22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826078" y="4140606"/>
            <a:ext cx="0" cy="414020"/>
          </a:xfrm>
          <a:custGeom>
            <a:avLst/>
            <a:gdLst/>
            <a:ahLst/>
            <a:cxnLst/>
            <a:rect l="l" t="t" r="r" b="b"/>
            <a:pathLst>
              <a:path h="414020">
                <a:moveTo>
                  <a:pt x="0" y="413550"/>
                </a:moveTo>
                <a:lnTo>
                  <a:pt x="0" y="0"/>
                </a:lnTo>
              </a:path>
            </a:pathLst>
          </a:custGeom>
          <a:ln w="6529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9662845" y="3063214"/>
            <a:ext cx="327025" cy="327025"/>
          </a:xfrm>
          <a:custGeom>
            <a:avLst/>
            <a:gdLst/>
            <a:ahLst/>
            <a:cxnLst/>
            <a:rect l="l" t="t" r="r" b="b"/>
            <a:pathLst>
              <a:path w="327025" h="327025">
                <a:moveTo>
                  <a:pt x="326478" y="163245"/>
                </a:moveTo>
                <a:lnTo>
                  <a:pt x="320648" y="206633"/>
                </a:lnTo>
                <a:lnTo>
                  <a:pt x="304193" y="245627"/>
                </a:lnTo>
                <a:lnTo>
                  <a:pt x="278669" y="278668"/>
                </a:lnTo>
                <a:lnTo>
                  <a:pt x="245631" y="304197"/>
                </a:lnTo>
                <a:lnTo>
                  <a:pt x="206634" y="320658"/>
                </a:lnTo>
                <a:lnTo>
                  <a:pt x="163233" y="326491"/>
                </a:lnTo>
                <a:lnTo>
                  <a:pt x="119832" y="320658"/>
                </a:lnTo>
                <a:lnTo>
                  <a:pt x="80837" y="304197"/>
                </a:lnTo>
                <a:lnTo>
                  <a:pt x="47802" y="278668"/>
                </a:lnTo>
                <a:lnTo>
                  <a:pt x="22281" y="245627"/>
                </a:lnTo>
                <a:lnTo>
                  <a:pt x="5829" y="206633"/>
                </a:lnTo>
                <a:lnTo>
                  <a:pt x="0" y="163245"/>
                </a:lnTo>
                <a:lnTo>
                  <a:pt x="5829" y="119862"/>
                </a:lnTo>
                <a:lnTo>
                  <a:pt x="22281" y="80869"/>
                </a:lnTo>
                <a:lnTo>
                  <a:pt x="47802" y="47828"/>
                </a:lnTo>
                <a:lnTo>
                  <a:pt x="80837" y="22296"/>
                </a:lnTo>
                <a:lnTo>
                  <a:pt x="119832" y="5834"/>
                </a:lnTo>
                <a:lnTo>
                  <a:pt x="163233" y="0"/>
                </a:lnTo>
                <a:lnTo>
                  <a:pt x="206634" y="5834"/>
                </a:lnTo>
                <a:lnTo>
                  <a:pt x="245631" y="22296"/>
                </a:lnTo>
                <a:lnTo>
                  <a:pt x="278669" y="47828"/>
                </a:lnTo>
                <a:lnTo>
                  <a:pt x="304193" y="80869"/>
                </a:lnTo>
                <a:lnTo>
                  <a:pt x="320648" y="119862"/>
                </a:lnTo>
                <a:lnTo>
                  <a:pt x="326478" y="163245"/>
                </a:lnTo>
                <a:close/>
              </a:path>
            </a:pathLst>
          </a:custGeom>
          <a:ln w="6529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0450309" y="3063214"/>
            <a:ext cx="327025" cy="327025"/>
          </a:xfrm>
          <a:custGeom>
            <a:avLst/>
            <a:gdLst/>
            <a:ahLst/>
            <a:cxnLst/>
            <a:rect l="l" t="t" r="r" b="b"/>
            <a:pathLst>
              <a:path w="327025" h="327025">
                <a:moveTo>
                  <a:pt x="326491" y="163245"/>
                </a:moveTo>
                <a:lnTo>
                  <a:pt x="320661" y="206633"/>
                </a:lnTo>
                <a:lnTo>
                  <a:pt x="304206" y="245627"/>
                </a:lnTo>
                <a:lnTo>
                  <a:pt x="278682" y="278668"/>
                </a:lnTo>
                <a:lnTo>
                  <a:pt x="245644" y="304197"/>
                </a:lnTo>
                <a:lnTo>
                  <a:pt x="206647" y="320658"/>
                </a:lnTo>
                <a:lnTo>
                  <a:pt x="163245" y="326491"/>
                </a:lnTo>
                <a:lnTo>
                  <a:pt x="119844" y="320658"/>
                </a:lnTo>
                <a:lnTo>
                  <a:pt x="80847" y="304197"/>
                </a:lnTo>
                <a:lnTo>
                  <a:pt x="47809" y="278668"/>
                </a:lnTo>
                <a:lnTo>
                  <a:pt x="22285" y="245627"/>
                </a:lnTo>
                <a:lnTo>
                  <a:pt x="5830" y="206633"/>
                </a:lnTo>
                <a:lnTo>
                  <a:pt x="0" y="163245"/>
                </a:lnTo>
                <a:lnTo>
                  <a:pt x="5830" y="119862"/>
                </a:lnTo>
                <a:lnTo>
                  <a:pt x="22285" y="80869"/>
                </a:lnTo>
                <a:lnTo>
                  <a:pt x="47809" y="47828"/>
                </a:lnTo>
                <a:lnTo>
                  <a:pt x="80847" y="22296"/>
                </a:lnTo>
                <a:lnTo>
                  <a:pt x="119844" y="5834"/>
                </a:lnTo>
                <a:lnTo>
                  <a:pt x="163245" y="0"/>
                </a:lnTo>
                <a:lnTo>
                  <a:pt x="206647" y="5834"/>
                </a:lnTo>
                <a:lnTo>
                  <a:pt x="245644" y="22296"/>
                </a:lnTo>
                <a:lnTo>
                  <a:pt x="278682" y="47828"/>
                </a:lnTo>
                <a:lnTo>
                  <a:pt x="304206" y="80869"/>
                </a:lnTo>
                <a:lnTo>
                  <a:pt x="320661" y="119862"/>
                </a:lnTo>
                <a:lnTo>
                  <a:pt x="326491" y="163245"/>
                </a:lnTo>
                <a:close/>
              </a:path>
            </a:pathLst>
          </a:custGeom>
          <a:ln w="6529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9532251" y="3487661"/>
            <a:ext cx="588010" cy="588010"/>
          </a:xfrm>
          <a:custGeom>
            <a:avLst/>
            <a:gdLst/>
            <a:ahLst/>
            <a:cxnLst/>
            <a:rect l="l" t="t" r="r" b="b"/>
            <a:pathLst>
              <a:path w="588009" h="588010">
                <a:moveTo>
                  <a:pt x="587654" y="587654"/>
                </a:moveTo>
                <a:lnTo>
                  <a:pt x="587654" y="146913"/>
                </a:lnTo>
                <a:lnTo>
                  <a:pt x="580155" y="100525"/>
                </a:lnTo>
                <a:lnTo>
                  <a:pt x="559280" y="60202"/>
                </a:lnTo>
                <a:lnTo>
                  <a:pt x="527465" y="28381"/>
                </a:lnTo>
                <a:lnTo>
                  <a:pt x="487145" y="7501"/>
                </a:lnTo>
                <a:lnTo>
                  <a:pt x="440753" y="0"/>
                </a:lnTo>
                <a:lnTo>
                  <a:pt x="411353" y="0"/>
                </a:lnTo>
                <a:lnTo>
                  <a:pt x="176288" y="0"/>
                </a:lnTo>
                <a:lnTo>
                  <a:pt x="146913" y="0"/>
                </a:lnTo>
                <a:lnTo>
                  <a:pt x="100515" y="7501"/>
                </a:lnTo>
                <a:lnTo>
                  <a:pt x="60191" y="28381"/>
                </a:lnTo>
                <a:lnTo>
                  <a:pt x="28374" y="60202"/>
                </a:lnTo>
                <a:lnTo>
                  <a:pt x="7499" y="100525"/>
                </a:lnTo>
                <a:lnTo>
                  <a:pt x="0" y="146913"/>
                </a:lnTo>
                <a:lnTo>
                  <a:pt x="0" y="587654"/>
                </a:lnTo>
              </a:path>
            </a:pathLst>
          </a:custGeom>
          <a:ln w="6529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9956679" y="4042670"/>
            <a:ext cx="195872" cy="1305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9499606" y="4042670"/>
            <a:ext cx="195884" cy="1305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0613555" y="4205909"/>
            <a:ext cx="130810" cy="424815"/>
          </a:xfrm>
          <a:custGeom>
            <a:avLst/>
            <a:gdLst/>
            <a:ahLst/>
            <a:cxnLst/>
            <a:rect l="l" t="t" r="r" b="b"/>
            <a:pathLst>
              <a:path w="130809" h="424814">
                <a:moveTo>
                  <a:pt x="130594" y="0"/>
                </a:moveTo>
                <a:lnTo>
                  <a:pt x="0" y="0"/>
                </a:lnTo>
                <a:lnTo>
                  <a:pt x="0" y="359130"/>
                </a:lnTo>
                <a:lnTo>
                  <a:pt x="5133" y="384543"/>
                </a:lnTo>
                <a:lnTo>
                  <a:pt x="19129" y="405296"/>
                </a:lnTo>
                <a:lnTo>
                  <a:pt x="39883" y="419289"/>
                </a:lnTo>
                <a:lnTo>
                  <a:pt x="65290" y="424421"/>
                </a:lnTo>
                <a:lnTo>
                  <a:pt x="90710" y="419289"/>
                </a:lnTo>
                <a:lnTo>
                  <a:pt x="111467" y="405296"/>
                </a:lnTo>
                <a:lnTo>
                  <a:pt x="125462" y="384543"/>
                </a:lnTo>
                <a:lnTo>
                  <a:pt x="130594" y="359130"/>
                </a:lnTo>
                <a:lnTo>
                  <a:pt x="130594" y="0"/>
                </a:lnTo>
                <a:close/>
              </a:path>
            </a:pathLst>
          </a:custGeom>
          <a:ln w="6529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0482960" y="4205909"/>
            <a:ext cx="130810" cy="424815"/>
          </a:xfrm>
          <a:custGeom>
            <a:avLst/>
            <a:gdLst/>
            <a:ahLst/>
            <a:cxnLst/>
            <a:rect l="l" t="t" r="r" b="b"/>
            <a:pathLst>
              <a:path w="130809" h="424814">
                <a:moveTo>
                  <a:pt x="130581" y="0"/>
                </a:moveTo>
                <a:lnTo>
                  <a:pt x="0" y="0"/>
                </a:lnTo>
                <a:lnTo>
                  <a:pt x="0" y="359130"/>
                </a:lnTo>
                <a:lnTo>
                  <a:pt x="5131" y="384543"/>
                </a:lnTo>
                <a:lnTo>
                  <a:pt x="19124" y="405296"/>
                </a:lnTo>
                <a:lnTo>
                  <a:pt x="39878" y="419289"/>
                </a:lnTo>
                <a:lnTo>
                  <a:pt x="65290" y="424421"/>
                </a:lnTo>
                <a:lnTo>
                  <a:pt x="90703" y="419289"/>
                </a:lnTo>
                <a:lnTo>
                  <a:pt x="111456" y="405296"/>
                </a:lnTo>
                <a:lnTo>
                  <a:pt x="125450" y="384543"/>
                </a:lnTo>
                <a:lnTo>
                  <a:pt x="130581" y="359130"/>
                </a:lnTo>
                <a:lnTo>
                  <a:pt x="130581" y="0"/>
                </a:lnTo>
                <a:close/>
              </a:path>
            </a:pathLst>
          </a:custGeom>
          <a:ln w="6529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10613542" y="3749243"/>
            <a:ext cx="312420" cy="457200"/>
          </a:xfrm>
          <a:custGeom>
            <a:avLst/>
            <a:gdLst/>
            <a:ahLst/>
            <a:cxnLst/>
            <a:rect l="l" t="t" r="r" b="b"/>
            <a:pathLst>
              <a:path w="312420" h="457200">
                <a:moveTo>
                  <a:pt x="0" y="456666"/>
                </a:moveTo>
                <a:lnTo>
                  <a:pt x="281089" y="456666"/>
                </a:lnTo>
                <a:lnTo>
                  <a:pt x="288563" y="455705"/>
                </a:lnTo>
                <a:lnTo>
                  <a:pt x="312039" y="419403"/>
                </a:lnTo>
                <a:lnTo>
                  <a:pt x="310515" y="411251"/>
                </a:lnTo>
                <a:lnTo>
                  <a:pt x="174205" y="0"/>
                </a:lnTo>
              </a:path>
            </a:pathLst>
          </a:custGeom>
          <a:ln w="6529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10613542" y="3487661"/>
            <a:ext cx="388620" cy="588010"/>
          </a:xfrm>
          <a:custGeom>
            <a:avLst/>
            <a:gdLst/>
            <a:ahLst/>
            <a:cxnLst/>
            <a:rect l="l" t="t" r="r" b="b"/>
            <a:pathLst>
              <a:path w="388620" h="588010">
                <a:moveTo>
                  <a:pt x="268249" y="544321"/>
                </a:moveTo>
                <a:lnTo>
                  <a:pt x="277245" y="561711"/>
                </a:lnTo>
                <a:lnTo>
                  <a:pt x="290963" y="575427"/>
                </a:lnTo>
                <a:lnTo>
                  <a:pt x="308357" y="584423"/>
                </a:lnTo>
                <a:lnTo>
                  <a:pt x="328383" y="587654"/>
                </a:lnTo>
                <a:lnTo>
                  <a:pt x="359023" y="580465"/>
                </a:lnTo>
                <a:lnTo>
                  <a:pt x="379401" y="561128"/>
                </a:lnTo>
                <a:lnTo>
                  <a:pt x="388103" y="532988"/>
                </a:lnTo>
                <a:lnTo>
                  <a:pt x="383717" y="499389"/>
                </a:lnTo>
                <a:lnTo>
                  <a:pt x="350659" y="397642"/>
                </a:lnTo>
                <a:lnTo>
                  <a:pt x="307141" y="263980"/>
                </a:lnTo>
                <a:lnTo>
                  <a:pt x="269240" y="147661"/>
                </a:lnTo>
                <a:lnTo>
                  <a:pt x="253034" y="97942"/>
                </a:lnTo>
                <a:lnTo>
                  <a:pt x="217708" y="37536"/>
                </a:lnTo>
                <a:lnTo>
                  <a:pt x="181627" y="11015"/>
                </a:lnTo>
                <a:lnTo>
                  <a:pt x="130594" y="0"/>
                </a:lnTo>
                <a:lnTo>
                  <a:pt x="0" y="0"/>
                </a:lnTo>
              </a:path>
            </a:pathLst>
          </a:custGeom>
          <a:ln w="6529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10301515" y="3749243"/>
            <a:ext cx="312420" cy="457200"/>
          </a:xfrm>
          <a:custGeom>
            <a:avLst/>
            <a:gdLst/>
            <a:ahLst/>
            <a:cxnLst/>
            <a:rect l="l" t="t" r="r" b="b"/>
            <a:pathLst>
              <a:path w="312420" h="457200">
                <a:moveTo>
                  <a:pt x="312027" y="456666"/>
                </a:moveTo>
                <a:lnTo>
                  <a:pt x="30950" y="456666"/>
                </a:lnTo>
                <a:lnTo>
                  <a:pt x="23476" y="455705"/>
                </a:lnTo>
                <a:lnTo>
                  <a:pt x="0" y="419403"/>
                </a:lnTo>
                <a:lnTo>
                  <a:pt x="1524" y="411251"/>
                </a:lnTo>
                <a:lnTo>
                  <a:pt x="137833" y="0"/>
                </a:lnTo>
              </a:path>
            </a:pathLst>
          </a:custGeom>
          <a:ln w="6529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10225445" y="3487661"/>
            <a:ext cx="388620" cy="588010"/>
          </a:xfrm>
          <a:custGeom>
            <a:avLst/>
            <a:gdLst/>
            <a:ahLst/>
            <a:cxnLst/>
            <a:rect l="l" t="t" r="r" b="b"/>
            <a:pathLst>
              <a:path w="388620" h="588010">
                <a:moveTo>
                  <a:pt x="119859" y="544321"/>
                </a:moveTo>
                <a:lnTo>
                  <a:pt x="110863" y="561711"/>
                </a:lnTo>
                <a:lnTo>
                  <a:pt x="97145" y="575427"/>
                </a:lnTo>
                <a:lnTo>
                  <a:pt x="79751" y="584423"/>
                </a:lnTo>
                <a:lnTo>
                  <a:pt x="59725" y="587654"/>
                </a:lnTo>
                <a:lnTo>
                  <a:pt x="29083" y="580465"/>
                </a:lnTo>
                <a:lnTo>
                  <a:pt x="8703" y="561128"/>
                </a:lnTo>
                <a:lnTo>
                  <a:pt x="0" y="532988"/>
                </a:lnTo>
                <a:lnTo>
                  <a:pt x="4391" y="499389"/>
                </a:lnTo>
                <a:lnTo>
                  <a:pt x="37449" y="397642"/>
                </a:lnTo>
                <a:lnTo>
                  <a:pt x="80967" y="263980"/>
                </a:lnTo>
                <a:lnTo>
                  <a:pt x="118868" y="147661"/>
                </a:lnTo>
                <a:lnTo>
                  <a:pt x="135074" y="97942"/>
                </a:lnTo>
                <a:lnTo>
                  <a:pt x="170401" y="37536"/>
                </a:lnTo>
                <a:lnTo>
                  <a:pt x="206481" y="11015"/>
                </a:lnTo>
                <a:lnTo>
                  <a:pt x="257515" y="0"/>
                </a:lnTo>
                <a:lnTo>
                  <a:pt x="388096" y="0"/>
                </a:lnTo>
              </a:path>
            </a:pathLst>
          </a:custGeom>
          <a:ln w="6529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9662833" y="3716197"/>
            <a:ext cx="163830" cy="914400"/>
          </a:xfrm>
          <a:custGeom>
            <a:avLst/>
            <a:gdLst/>
            <a:ahLst/>
            <a:cxnLst/>
            <a:rect l="l" t="t" r="r" b="b"/>
            <a:pathLst>
              <a:path w="163829" h="914400">
                <a:moveTo>
                  <a:pt x="163245" y="832523"/>
                </a:moveTo>
                <a:lnTo>
                  <a:pt x="156830" y="864296"/>
                </a:lnTo>
                <a:lnTo>
                  <a:pt x="139336" y="890241"/>
                </a:lnTo>
                <a:lnTo>
                  <a:pt x="113391" y="907732"/>
                </a:lnTo>
                <a:lnTo>
                  <a:pt x="81622" y="914145"/>
                </a:lnTo>
                <a:lnTo>
                  <a:pt x="49849" y="907732"/>
                </a:lnTo>
                <a:lnTo>
                  <a:pt x="23904" y="890241"/>
                </a:lnTo>
                <a:lnTo>
                  <a:pt x="6413" y="864296"/>
                </a:lnTo>
                <a:lnTo>
                  <a:pt x="0" y="832523"/>
                </a:lnTo>
                <a:lnTo>
                  <a:pt x="0" y="0"/>
                </a:lnTo>
              </a:path>
            </a:pathLst>
          </a:custGeom>
          <a:ln w="6529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9826078" y="3716197"/>
            <a:ext cx="163830" cy="914400"/>
          </a:xfrm>
          <a:custGeom>
            <a:avLst/>
            <a:gdLst/>
            <a:ahLst/>
            <a:cxnLst/>
            <a:rect l="l" t="t" r="r" b="b"/>
            <a:pathLst>
              <a:path w="163829" h="914400">
                <a:moveTo>
                  <a:pt x="0" y="832523"/>
                </a:moveTo>
                <a:lnTo>
                  <a:pt x="6413" y="864296"/>
                </a:lnTo>
                <a:lnTo>
                  <a:pt x="23904" y="890241"/>
                </a:lnTo>
                <a:lnTo>
                  <a:pt x="49849" y="907732"/>
                </a:lnTo>
                <a:lnTo>
                  <a:pt x="81622" y="914145"/>
                </a:lnTo>
                <a:lnTo>
                  <a:pt x="113391" y="907732"/>
                </a:lnTo>
                <a:lnTo>
                  <a:pt x="139336" y="890241"/>
                </a:lnTo>
                <a:lnTo>
                  <a:pt x="156830" y="864296"/>
                </a:lnTo>
                <a:lnTo>
                  <a:pt x="163245" y="832523"/>
                </a:lnTo>
                <a:lnTo>
                  <a:pt x="163245" y="0"/>
                </a:lnTo>
              </a:path>
            </a:pathLst>
          </a:custGeom>
          <a:ln w="6529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11670309" y="1890827"/>
            <a:ext cx="518795" cy="2379980"/>
          </a:xfrm>
          <a:custGeom>
            <a:avLst/>
            <a:gdLst/>
            <a:ahLst/>
            <a:cxnLst/>
            <a:rect l="l" t="t" r="r" b="b"/>
            <a:pathLst>
              <a:path w="518795" h="2379979">
                <a:moveTo>
                  <a:pt x="518642" y="0"/>
                </a:moveTo>
                <a:lnTo>
                  <a:pt x="0" y="518642"/>
                </a:lnTo>
                <a:lnTo>
                  <a:pt x="0" y="2379801"/>
                </a:lnTo>
                <a:lnTo>
                  <a:pt x="518642" y="2379801"/>
                </a:lnTo>
              </a:path>
            </a:pathLst>
          </a:custGeom>
          <a:ln w="78359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11889282" y="2573693"/>
            <a:ext cx="299720" cy="328930"/>
          </a:xfrm>
          <a:custGeom>
            <a:avLst/>
            <a:gdLst/>
            <a:ahLst/>
            <a:cxnLst/>
            <a:rect l="l" t="t" r="r" b="b"/>
            <a:pathLst>
              <a:path w="299720" h="328930">
                <a:moveTo>
                  <a:pt x="299669" y="328434"/>
                </a:moveTo>
                <a:lnTo>
                  <a:pt x="0" y="328434"/>
                </a:lnTo>
                <a:lnTo>
                  <a:pt x="0" y="0"/>
                </a:lnTo>
                <a:lnTo>
                  <a:pt x="299669" y="0"/>
                </a:lnTo>
              </a:path>
            </a:pathLst>
          </a:custGeom>
          <a:ln w="78358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11889282" y="3121101"/>
            <a:ext cx="299720" cy="328930"/>
          </a:xfrm>
          <a:custGeom>
            <a:avLst/>
            <a:gdLst/>
            <a:ahLst/>
            <a:cxnLst/>
            <a:rect l="l" t="t" r="r" b="b"/>
            <a:pathLst>
              <a:path w="299720" h="328929">
                <a:moveTo>
                  <a:pt x="299669" y="328434"/>
                </a:moveTo>
                <a:lnTo>
                  <a:pt x="0" y="328434"/>
                </a:lnTo>
                <a:lnTo>
                  <a:pt x="0" y="0"/>
                </a:lnTo>
                <a:lnTo>
                  <a:pt x="299669" y="0"/>
                </a:lnTo>
              </a:path>
            </a:pathLst>
          </a:custGeom>
          <a:ln w="78358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11889282" y="3668483"/>
            <a:ext cx="299720" cy="328930"/>
          </a:xfrm>
          <a:custGeom>
            <a:avLst/>
            <a:gdLst/>
            <a:ahLst/>
            <a:cxnLst/>
            <a:rect l="l" t="t" r="r" b="b"/>
            <a:pathLst>
              <a:path w="299720" h="328929">
                <a:moveTo>
                  <a:pt x="299669" y="328447"/>
                </a:moveTo>
                <a:lnTo>
                  <a:pt x="0" y="328447"/>
                </a:lnTo>
                <a:lnTo>
                  <a:pt x="0" y="0"/>
                </a:lnTo>
                <a:lnTo>
                  <a:pt x="299669" y="0"/>
                </a:lnTo>
              </a:path>
            </a:pathLst>
          </a:custGeom>
          <a:ln w="78359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10575531" y="2573693"/>
            <a:ext cx="328930" cy="328930"/>
          </a:xfrm>
          <a:custGeom>
            <a:avLst/>
            <a:gdLst/>
            <a:ahLst/>
            <a:cxnLst/>
            <a:rect l="l" t="t" r="r" b="b"/>
            <a:pathLst>
              <a:path w="328929" h="328930">
                <a:moveTo>
                  <a:pt x="328434" y="328434"/>
                </a:moveTo>
                <a:lnTo>
                  <a:pt x="0" y="328434"/>
                </a:lnTo>
                <a:lnTo>
                  <a:pt x="0" y="0"/>
                </a:lnTo>
                <a:lnTo>
                  <a:pt x="328434" y="0"/>
                </a:lnTo>
                <a:lnTo>
                  <a:pt x="328434" y="328434"/>
                </a:lnTo>
                <a:close/>
              </a:path>
            </a:pathLst>
          </a:custGeom>
          <a:ln w="78359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11122914" y="2573693"/>
            <a:ext cx="328930" cy="328930"/>
          </a:xfrm>
          <a:custGeom>
            <a:avLst/>
            <a:gdLst/>
            <a:ahLst/>
            <a:cxnLst/>
            <a:rect l="l" t="t" r="r" b="b"/>
            <a:pathLst>
              <a:path w="328929" h="328930">
                <a:moveTo>
                  <a:pt x="328434" y="328434"/>
                </a:moveTo>
                <a:lnTo>
                  <a:pt x="0" y="328434"/>
                </a:lnTo>
                <a:lnTo>
                  <a:pt x="0" y="0"/>
                </a:lnTo>
                <a:lnTo>
                  <a:pt x="328434" y="0"/>
                </a:lnTo>
                <a:lnTo>
                  <a:pt x="328434" y="328434"/>
                </a:lnTo>
                <a:close/>
              </a:path>
            </a:pathLst>
          </a:custGeom>
          <a:ln w="78359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11122914" y="3121101"/>
            <a:ext cx="328930" cy="328930"/>
          </a:xfrm>
          <a:custGeom>
            <a:avLst/>
            <a:gdLst/>
            <a:ahLst/>
            <a:cxnLst/>
            <a:rect l="l" t="t" r="r" b="b"/>
            <a:pathLst>
              <a:path w="328929" h="328929">
                <a:moveTo>
                  <a:pt x="328434" y="328434"/>
                </a:moveTo>
                <a:lnTo>
                  <a:pt x="0" y="328434"/>
                </a:lnTo>
                <a:lnTo>
                  <a:pt x="0" y="0"/>
                </a:lnTo>
                <a:lnTo>
                  <a:pt x="328434" y="0"/>
                </a:lnTo>
                <a:lnTo>
                  <a:pt x="328434" y="328434"/>
                </a:lnTo>
                <a:close/>
              </a:path>
            </a:pathLst>
          </a:custGeom>
          <a:ln w="78359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11122914" y="3668483"/>
            <a:ext cx="328930" cy="328930"/>
          </a:xfrm>
          <a:custGeom>
            <a:avLst/>
            <a:gdLst/>
            <a:ahLst/>
            <a:cxnLst/>
            <a:rect l="l" t="t" r="r" b="b"/>
            <a:pathLst>
              <a:path w="328929" h="328929">
                <a:moveTo>
                  <a:pt x="328434" y="328447"/>
                </a:moveTo>
                <a:lnTo>
                  <a:pt x="0" y="328447"/>
                </a:lnTo>
                <a:lnTo>
                  <a:pt x="0" y="0"/>
                </a:lnTo>
                <a:lnTo>
                  <a:pt x="328434" y="0"/>
                </a:lnTo>
                <a:lnTo>
                  <a:pt x="328434" y="328447"/>
                </a:lnTo>
                <a:close/>
              </a:path>
            </a:pathLst>
          </a:custGeom>
          <a:ln w="78359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10317365" y="1697189"/>
            <a:ext cx="1392555" cy="2613025"/>
          </a:xfrm>
          <a:custGeom>
            <a:avLst/>
            <a:gdLst/>
            <a:ahLst/>
            <a:cxnLst/>
            <a:rect l="l" t="t" r="r" b="b"/>
            <a:pathLst>
              <a:path w="1392554" h="2613025">
                <a:moveTo>
                  <a:pt x="806883" y="110807"/>
                </a:moveTo>
                <a:lnTo>
                  <a:pt x="696074" y="110807"/>
                </a:lnTo>
                <a:lnTo>
                  <a:pt x="1313776" y="728484"/>
                </a:lnTo>
                <a:lnTo>
                  <a:pt x="1313776" y="2534272"/>
                </a:lnTo>
                <a:lnTo>
                  <a:pt x="696074" y="2534272"/>
                </a:lnTo>
                <a:lnTo>
                  <a:pt x="696074" y="2612618"/>
                </a:lnTo>
                <a:lnTo>
                  <a:pt x="1392135" y="2612618"/>
                </a:lnTo>
                <a:lnTo>
                  <a:pt x="1392135" y="696048"/>
                </a:lnTo>
                <a:lnTo>
                  <a:pt x="806883" y="110807"/>
                </a:lnTo>
                <a:close/>
              </a:path>
              <a:path w="1392554" h="2613025">
                <a:moveTo>
                  <a:pt x="696074" y="0"/>
                </a:moveTo>
                <a:lnTo>
                  <a:pt x="0" y="696048"/>
                </a:lnTo>
                <a:lnTo>
                  <a:pt x="0" y="1384731"/>
                </a:lnTo>
                <a:lnTo>
                  <a:pt x="78358" y="1384757"/>
                </a:lnTo>
                <a:lnTo>
                  <a:pt x="78358" y="728484"/>
                </a:lnTo>
                <a:lnTo>
                  <a:pt x="696074" y="110807"/>
                </a:lnTo>
                <a:lnTo>
                  <a:pt x="806883" y="110807"/>
                </a:lnTo>
                <a:lnTo>
                  <a:pt x="696074" y="0"/>
                </a:lnTo>
                <a:close/>
              </a:path>
            </a:pathLst>
          </a:custGeom>
          <a:solidFill>
            <a:srgbClr val="33BC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10317365" y="1697189"/>
            <a:ext cx="1392555" cy="2613025"/>
          </a:xfrm>
          <a:custGeom>
            <a:avLst/>
            <a:gdLst/>
            <a:ahLst/>
            <a:cxnLst/>
            <a:rect l="l" t="t" r="r" b="b"/>
            <a:pathLst>
              <a:path w="1392554" h="2613025">
                <a:moveTo>
                  <a:pt x="696074" y="0"/>
                </a:moveTo>
                <a:lnTo>
                  <a:pt x="0" y="696048"/>
                </a:lnTo>
                <a:lnTo>
                  <a:pt x="0" y="1384731"/>
                </a:lnTo>
                <a:lnTo>
                  <a:pt x="75666" y="1384731"/>
                </a:lnTo>
                <a:lnTo>
                  <a:pt x="78358" y="1384757"/>
                </a:lnTo>
                <a:lnTo>
                  <a:pt x="78358" y="728484"/>
                </a:lnTo>
                <a:lnTo>
                  <a:pt x="696074" y="110807"/>
                </a:lnTo>
                <a:lnTo>
                  <a:pt x="1313776" y="728484"/>
                </a:lnTo>
                <a:lnTo>
                  <a:pt x="1313776" y="2534272"/>
                </a:lnTo>
                <a:lnTo>
                  <a:pt x="696074" y="2534272"/>
                </a:lnTo>
                <a:lnTo>
                  <a:pt x="696074" y="2612618"/>
                </a:lnTo>
                <a:lnTo>
                  <a:pt x="1392135" y="2612618"/>
                </a:lnTo>
                <a:lnTo>
                  <a:pt x="1392135" y="696048"/>
                </a:lnTo>
                <a:lnTo>
                  <a:pt x="696074" y="0"/>
                </a:lnTo>
                <a:close/>
              </a:path>
            </a:pathLst>
          </a:custGeom>
          <a:ln w="15671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TextBox 30"/>
          <p:cNvSpPr txBox="1"/>
          <p:nvPr/>
        </p:nvSpPr>
        <p:spPr>
          <a:xfrm>
            <a:off x="228601" y="182940"/>
            <a:ext cx="11773394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600" b="1">
                <a:ln w="10541" cmpd="sng">
                  <a:solidFill>
                    <a:srgbClr val="33BCDD"/>
                  </a:solidFill>
                  <a:prstDash val="solid"/>
                </a:ln>
                <a:solidFill>
                  <a:srgbClr val="33BCDD"/>
                </a:solidFill>
              </a:defRPr>
            </a:lvl1pPr>
          </a:lstStyle>
          <a:p>
            <a:r>
              <a:rPr lang="ru-RU" sz="3200" dirty="0" smtClean="0"/>
              <a:t>Гарантии и итоги реализации программы «Накопительная ипотека»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73" y="4267200"/>
            <a:ext cx="12192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ГКУ КК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«Кубанский центр государственной поддержки населения и развития финансового рынка»</a:t>
            </a:r>
          </a:p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 (861) 255-33-50, 251-79-90, 255-41-05, 251-78-17 </a:t>
            </a:r>
          </a:p>
          <a:p>
            <a:pPr algn="ctr"/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7" descr="вы, пробки знач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957" y="591209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460103" y="6242794"/>
            <a:ext cx="35269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НАКОПИТЕЛЬНАЯ ИПОТЕКА</a:t>
            </a:r>
            <a:endParaRPr lang="ru-RU" dirty="0"/>
          </a:p>
        </p:txBody>
      </p:sp>
      <p:pic>
        <p:nvPicPr>
          <p:cNvPr id="7" name="Picture 3" descr="C:\Отдел\Лада с сервера\ОБЩАЯ\Лада\Лада\НОВАЯ ПРОГРАММА НАКОПИТЕЛЬНАЯ ИПОТЕКА\Методичка\Плакат_а4_rgb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5378"/>
          <a:stretch/>
        </p:blipFill>
        <p:spPr bwMode="auto">
          <a:xfrm>
            <a:off x="2743200" y="-1"/>
            <a:ext cx="6248400" cy="323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ject 4"/>
          <p:cNvSpPr txBox="1"/>
          <p:nvPr/>
        </p:nvSpPr>
        <p:spPr>
          <a:xfrm>
            <a:off x="1240344" y="3211577"/>
            <a:ext cx="9482711" cy="12080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sz="3800" b="1" spc="2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Краевая </a:t>
            </a:r>
            <a:r>
              <a:rPr lang="ru-RU" sz="3800" b="1" spc="2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государственная </a:t>
            </a:r>
            <a:r>
              <a:rPr sz="3800" b="1" spc="2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программа</a:t>
            </a:r>
            <a:endParaRPr sz="3800" b="1" spc="2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/>
            </a:endParaRPr>
          </a:p>
          <a:p>
            <a:pPr marL="12700" algn="ctr">
              <a:spcBef>
                <a:spcPts val="200"/>
              </a:spcBef>
            </a:pPr>
            <a:r>
              <a:rPr sz="3800" b="1" spc="2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«НАКОПИТЕЛЬНАЯ ИПОТЕКА»</a:t>
            </a:r>
            <a:endParaRPr lang="ru-RU" sz="3800" b="1" spc="2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/>
            </a:endParaRPr>
          </a:p>
        </p:txBody>
      </p:sp>
      <p:pic>
        <p:nvPicPr>
          <p:cNvPr id="9" name="Рисунок 8" descr="ВКонтакте бесплатно иконка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750" y="6015735"/>
            <a:ext cx="506730" cy="506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mezujokma\Downloads\pngwing.com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43" y="6029705"/>
            <a:ext cx="526415" cy="47879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673930" y="6013115"/>
            <a:ext cx="28023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Кубанский центр </a:t>
            </a:r>
          </a:p>
          <a:p>
            <a:r>
              <a:rPr lang="ru-RU" sz="1600" dirty="0" smtClean="0"/>
              <a:t>господдержки населения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406981" y="5946786"/>
            <a:ext cx="3924244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/>
              <a:t>ГКУ КК «Кубанский центр </a:t>
            </a:r>
            <a:endParaRPr lang="ru-RU" sz="1300" dirty="0" smtClean="0"/>
          </a:p>
          <a:p>
            <a:r>
              <a:rPr lang="ru-RU" sz="1300" dirty="0" smtClean="0"/>
              <a:t>государственной </a:t>
            </a:r>
            <a:r>
              <a:rPr lang="ru-RU" sz="1300" dirty="0"/>
              <a:t>поддержке </a:t>
            </a:r>
          </a:p>
          <a:p>
            <a:r>
              <a:rPr lang="ru-RU" sz="1300" dirty="0" smtClean="0"/>
              <a:t>населения </a:t>
            </a:r>
            <a:r>
              <a:rPr lang="ru-RU" sz="1300" dirty="0"/>
              <a:t>и развития </a:t>
            </a:r>
            <a:r>
              <a:rPr lang="ru-RU" sz="1300" dirty="0" smtClean="0"/>
              <a:t>финансового рынка</a:t>
            </a:r>
            <a:r>
              <a:rPr lang="ru-RU" sz="1300" dirty="0"/>
              <a:t>»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975" y="4681106"/>
            <a:ext cx="1263263" cy="126326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03435" y="4778584"/>
            <a:ext cx="1263832" cy="1263832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9196379" y="2899396"/>
            <a:ext cx="277754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b="1" dirty="0"/>
              <a:t>https://</a:t>
            </a:r>
            <a:r>
              <a:rPr lang="en-US" sz="1500" b="1" dirty="0" smtClean="0"/>
              <a:t>newgkh.krasnodar.ru</a:t>
            </a:r>
            <a:endParaRPr lang="en-US" sz="1500" b="1" dirty="0" smtClean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52769" y="5583160"/>
            <a:ext cx="657860" cy="65786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-71764" y="2899396"/>
            <a:ext cx="277754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b="1" dirty="0"/>
              <a:t>https://</a:t>
            </a:r>
            <a:r>
              <a:rPr lang="ru-RU" sz="1500" b="1" dirty="0" err="1" smtClean="0"/>
              <a:t>кубцентр.рф</a:t>
            </a:r>
            <a:endParaRPr lang="en-US" sz="1500" b="1" dirty="0" smtClean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17" y="653720"/>
            <a:ext cx="1885950" cy="188595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460" y="653720"/>
            <a:ext cx="188595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93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150"/>
                            </p:stCondLst>
                            <p:childTnLst>
                              <p:par>
                                <p:cTn id="9" presetID="2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25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8" grpId="0"/>
      <p:bldP spid="11" grpId="0"/>
      <p:bldP spid="12" grpId="0"/>
      <p:bldP spid="18" grpId="0"/>
      <p:bldP spid="20" grpId="0"/>
    </p:bld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9081</TotalTime>
  <Words>375</Words>
  <Application>Microsoft Office PowerPoint</Application>
  <PresentationFormat>Произвольный</PresentationFormat>
  <Paragraphs>94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Капля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Презентацья</dc:title>
  <dc:creator>maria geman</dc:creator>
  <cp:lastModifiedBy>Игорь Сергеевич Селезко</cp:lastModifiedBy>
  <cp:revision>184</cp:revision>
  <cp:lastPrinted>2020-06-18T13:45:09Z</cp:lastPrinted>
  <dcterms:created xsi:type="dcterms:W3CDTF">2019-09-05T14:49:38Z</dcterms:created>
  <dcterms:modified xsi:type="dcterms:W3CDTF">2024-06-03T12:16:33Z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2019-07-22T00:00:00Z</vt:filetime>
  </property>
  <property fmtid="{D5CDD505-2E9C-101B-9397-08002B2CF9AE}" pid="3" name="Creator">
    <vt:lpwstr>Adobe Illustrator CC 2017 (Macintosh)</vt:lpwstr>
  </property>
  <property fmtid="{D5CDD505-2E9C-101B-9397-08002B2CF9AE}" pid="4" name="LastSaved">
    <vt:filetime>2019-09-05T00:00:00Z</vt:filetime>
  </property>
</Properties>
</file>